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72" r:id="rId8"/>
    <p:sldId id="260" r:id="rId9"/>
    <p:sldId id="269" r:id="rId10"/>
    <p:sldId id="261" r:id="rId11"/>
    <p:sldId id="262" r:id="rId12"/>
    <p:sldId id="273" r:id="rId13"/>
    <p:sldId id="263" r:id="rId14"/>
    <p:sldId id="283" r:id="rId15"/>
    <p:sldId id="276" r:id="rId16"/>
    <p:sldId id="277" r:id="rId17"/>
    <p:sldId id="275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CC"/>
    <a:srgbClr val="003399"/>
    <a:srgbClr val="FFFFCC"/>
    <a:srgbClr val="FFCCFF"/>
    <a:srgbClr val="CCFFCC"/>
    <a:srgbClr val="00666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56" y="-396"/>
      </p:cViewPr>
      <p:guideLst>
        <p:guide orient="horz" pos="48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4866D-2585-4328-9618-F122756910B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3DAAD-96D6-456A-A226-FEB12E4EA39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1BF73-F568-49E3-AB39-6E8D7E7716D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A1387-D2FD-48D5-B2E9-C58395D231A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47EA3-D1B3-4E42-B0A8-D06AFB50AE7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F54E5-0915-4A76-85A5-6BA1CE5B160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9E827-EDBE-4693-B19A-7FB90210226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F681E-9EE2-4259-B8E3-124C5D12679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7812A-DDD1-495C-ACE2-E9C0E15648A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57DF7-9E20-4A45-8F2D-386662098C7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FFBA5-46DB-4DAB-A087-DA0461A3650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50000">
              <a:schemeClr val="bg1"/>
            </a:gs>
            <a:gs pos="100000">
              <a:srgbClr val="FFCC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0D48FD-B299-4496-9005-CB898215689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  <p:sndAc>
      <p:stSnd>
        <p:snd r:embed="rId13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7.bin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9.png"/><Relationship Id="rId2" Type="http://schemas.openxmlformats.org/officeDocument/2006/relationships/video" Target="file:///C:\My%20Documents\93&#24180;&#24433;&#29255;&#36229;&#36899;&#32080;&#25945;&#23416;&#20809;&#30879;\&#24859;&#28363;&#30149;&#25945;&#23416;&#20809;&#30879;&#31777;&#22577;\&#24859;&#28363;&#30149;&#38450;&#21046;&#26041;&#27861;.mpg" TargetMode="Externa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png"/><Relationship Id="rId4" Type="http://schemas.openxmlformats.org/officeDocument/2006/relationships/audio" Target="../media/audio2.wav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" y="1295400"/>
            <a:ext cx="8915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zh-TW" altLang="en-US" sz="7000" b="1">
                <a:solidFill>
                  <a:srgbClr val="008000"/>
                </a:solidFill>
                <a:latin typeface="華康中黑體" pitchFamily="49" charset="-120"/>
                <a:ea typeface="華康中黑體" pitchFamily="49" charset="-120"/>
              </a:rPr>
              <a:t>防制愛滋病</a:t>
            </a:r>
            <a:endParaRPr lang="zh-TW" altLang="en-US" sz="4400">
              <a:solidFill>
                <a:schemeClr val="tx2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71600" y="3581400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en-US" altLang="zh-TW" sz="6500" b="1">
                <a:solidFill>
                  <a:schemeClr val="accent2"/>
                </a:solidFill>
                <a:latin typeface="華康中黑體" pitchFamily="49" charset="-120"/>
                <a:ea typeface="華康中黑體" pitchFamily="49" charset="-120"/>
              </a:rPr>
              <a:t>AIDS</a:t>
            </a:r>
            <a:endParaRPr lang="en-US" altLang="zh-TW" sz="4400">
              <a:solidFill>
                <a:schemeClr val="tx2"/>
              </a:solidFill>
            </a:endParaRPr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1524000" y="3657600"/>
            <a:ext cx="2133600" cy="2286000"/>
          </a:xfrm>
          <a:prstGeom prst="ellipse">
            <a:avLst/>
          </a:prstGeom>
          <a:noFill/>
          <a:ln w="1905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676400" y="4124325"/>
            <a:ext cx="1828800" cy="1285875"/>
          </a:xfrm>
          <a:prstGeom prst="line">
            <a:avLst/>
          </a:prstGeom>
          <a:noFill/>
          <a:ln w="1905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62000" y="3200400"/>
            <a:ext cx="7620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33400" y="1066800"/>
            <a:ext cx="609600" cy="762000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1295400" y="990600"/>
            <a:ext cx="609600" cy="533400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533400" y="304800"/>
            <a:ext cx="457200" cy="457200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8229600" y="5562600"/>
            <a:ext cx="609600" cy="533400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7010400" y="5410200"/>
            <a:ext cx="609600" cy="533400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7772400" y="4953000"/>
            <a:ext cx="609600" cy="533400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990600" y="3124200"/>
            <a:ext cx="7162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071" name="Group 23"/>
          <p:cNvGrpSpPr>
            <a:grpSpLocks/>
          </p:cNvGrpSpPr>
          <p:nvPr/>
        </p:nvGrpSpPr>
        <p:grpSpPr bwMode="auto">
          <a:xfrm>
            <a:off x="1371600" y="685800"/>
            <a:ext cx="7696200" cy="228600"/>
            <a:chOff x="528" y="735"/>
            <a:chExt cx="4848" cy="144"/>
          </a:xfrm>
        </p:grpSpPr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528" y="735"/>
              <a:ext cx="1536" cy="144"/>
              <a:chOff x="240" y="288"/>
              <a:chExt cx="1536" cy="144"/>
            </a:xfrm>
          </p:grpSpPr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079" name="Group 31"/>
            <p:cNvGrpSpPr>
              <a:grpSpLocks/>
            </p:cNvGrpSpPr>
            <p:nvPr/>
          </p:nvGrpSpPr>
          <p:grpSpPr bwMode="auto">
            <a:xfrm>
              <a:off x="2160" y="735"/>
              <a:ext cx="1536" cy="144"/>
              <a:chOff x="240" y="288"/>
              <a:chExt cx="1536" cy="144"/>
            </a:xfrm>
          </p:grpSpPr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2" name="Rectangle 34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3" name="Rectangle 35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4" name="Rectangle 36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5" name="Rectangle 37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086" name="Group 38"/>
            <p:cNvGrpSpPr>
              <a:grpSpLocks/>
            </p:cNvGrpSpPr>
            <p:nvPr/>
          </p:nvGrpSpPr>
          <p:grpSpPr bwMode="auto">
            <a:xfrm>
              <a:off x="3840" y="735"/>
              <a:ext cx="1536" cy="144"/>
              <a:chOff x="240" y="288"/>
              <a:chExt cx="1536" cy="144"/>
            </a:xfrm>
          </p:grpSpPr>
          <p:sp>
            <p:nvSpPr>
              <p:cNvPr id="2087" name="Rectangle 39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8" name="Rectangle 40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89" name="Rectangle 41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0" name="Rectangle 42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1" name="Rectangle 43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2" name="Rectangle 44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2093" name="Group 45"/>
          <p:cNvGrpSpPr>
            <a:grpSpLocks/>
          </p:cNvGrpSpPr>
          <p:nvPr/>
        </p:nvGrpSpPr>
        <p:grpSpPr bwMode="auto">
          <a:xfrm>
            <a:off x="0" y="6248400"/>
            <a:ext cx="7696200" cy="228600"/>
            <a:chOff x="528" y="735"/>
            <a:chExt cx="4848" cy="144"/>
          </a:xfrm>
        </p:grpSpPr>
        <p:grpSp>
          <p:nvGrpSpPr>
            <p:cNvPr id="2094" name="Group 46"/>
            <p:cNvGrpSpPr>
              <a:grpSpLocks/>
            </p:cNvGrpSpPr>
            <p:nvPr/>
          </p:nvGrpSpPr>
          <p:grpSpPr bwMode="auto">
            <a:xfrm>
              <a:off x="528" y="735"/>
              <a:ext cx="1536" cy="144"/>
              <a:chOff x="240" y="288"/>
              <a:chExt cx="1536" cy="144"/>
            </a:xfrm>
          </p:grpSpPr>
          <p:sp>
            <p:nvSpPr>
              <p:cNvPr id="2095" name="Rectangle 47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6" name="Rectangle 48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7" name="Rectangle 49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8" name="Rectangle 50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99" name="Rectangle 51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00" name="Rectangle 52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101" name="Group 53"/>
            <p:cNvGrpSpPr>
              <a:grpSpLocks/>
            </p:cNvGrpSpPr>
            <p:nvPr/>
          </p:nvGrpSpPr>
          <p:grpSpPr bwMode="auto">
            <a:xfrm>
              <a:off x="2160" y="735"/>
              <a:ext cx="1536" cy="144"/>
              <a:chOff x="240" y="288"/>
              <a:chExt cx="1536" cy="144"/>
            </a:xfrm>
          </p:grpSpPr>
          <p:sp>
            <p:nvSpPr>
              <p:cNvPr id="2102" name="Rectangle 54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03" name="Rectangle 55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04" name="Rectangle 56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05" name="Rectangle 57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06" name="Rectangle 58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07" name="Rectangle 59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108" name="Group 60"/>
            <p:cNvGrpSpPr>
              <a:grpSpLocks/>
            </p:cNvGrpSpPr>
            <p:nvPr/>
          </p:nvGrpSpPr>
          <p:grpSpPr bwMode="auto">
            <a:xfrm>
              <a:off x="3840" y="735"/>
              <a:ext cx="1536" cy="144"/>
              <a:chOff x="240" y="288"/>
              <a:chExt cx="1536" cy="144"/>
            </a:xfrm>
          </p:grpSpPr>
          <p:sp>
            <p:nvSpPr>
              <p:cNvPr id="2109" name="Rectangle 61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10" name="Rectangle 62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11" name="Rectangle 63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12" name="Rectangle 64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13" name="Rectangle 65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14" name="Rectangle 66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pic>
        <p:nvPicPr>
          <p:cNvPr id="2115" name="Picture 6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24384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Rot="1" noChangeArrowheads="1"/>
          </p:cNvSpPr>
          <p:nvPr/>
        </p:nvSpPr>
        <p:spPr bwMode="auto">
          <a:xfrm>
            <a:off x="1143000" y="381000"/>
            <a:ext cx="3124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一起用餐</a:t>
            </a:r>
            <a:endParaRPr lang="zh-TW" altLang="en-US" sz="320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5486400" y="1066800"/>
          <a:ext cx="2006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PhotoImpact" r:id="rId5" imgW="850286" imgH="1097282" progId="PI3.Image">
                  <p:embed/>
                </p:oleObj>
              </mc:Choice>
              <mc:Fallback>
                <p:oleObj name="PhotoImpact" r:id="rId5" imgW="850286" imgH="1097282" progId="PI3.Image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066800"/>
                        <a:ext cx="2006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Rot="1" noChangeArrowheads="1"/>
          </p:cNvSpPr>
          <p:nvPr/>
        </p:nvSpPr>
        <p:spPr bwMode="auto">
          <a:xfrm>
            <a:off x="609600" y="3581400"/>
            <a:ext cx="845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自民國七十七年一月一日起所有</a:t>
            </a:r>
            <a:r>
              <a:rPr lang="zh-TW" altLang="en-US" sz="4000" b="1">
                <a:solidFill>
                  <a:srgbClr val="990099"/>
                </a:solidFill>
                <a:ea typeface="標楷體" pitchFamily="65" charset="-120"/>
              </a:rPr>
              <a:t>輸</a:t>
            </a: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血用的血液都需經過愛滋病毒的檢查，因</a:t>
            </a:r>
            <a:r>
              <a:rPr lang="zh-TW" altLang="en-US" sz="4000" b="1">
                <a:solidFill>
                  <a:srgbClr val="990099"/>
                </a:solidFill>
                <a:ea typeface="標楷體" pitchFamily="65" charset="-120"/>
              </a:rPr>
              <a:t>輸</a:t>
            </a: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血而感染愛滋病毒的危險性已大為減少</a:t>
            </a:r>
            <a:endParaRPr lang="zh-TW" altLang="en-US" sz="3200"/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762000" y="1143000"/>
          <a:ext cx="3429000" cy="239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PhotoImpact" r:id="rId7" imgW="1229714" imgH="859319" progId="PI3.Image">
                  <p:embed/>
                </p:oleObj>
              </mc:Choice>
              <mc:Fallback>
                <p:oleObj name="PhotoImpact" r:id="rId7" imgW="1229714" imgH="859319" progId="PI3.Image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43000"/>
                        <a:ext cx="3429000" cy="239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0"/>
          <p:cNvSpPr>
            <a:spLocks noRot="1" noChangeArrowheads="1"/>
          </p:cNvSpPr>
          <p:nvPr/>
        </p:nvSpPr>
        <p:spPr bwMode="auto">
          <a:xfrm>
            <a:off x="4800600" y="304800"/>
            <a:ext cx="4191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咳嗽、打噴嚏</a:t>
            </a:r>
            <a:endParaRPr lang="zh-TW" altLang="en-US" sz="3200"/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6629400" y="6553200"/>
            <a:ext cx="2438400" cy="228600"/>
            <a:chOff x="240" y="288"/>
            <a:chExt cx="1536" cy="144"/>
          </a:xfrm>
        </p:grpSpPr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4038600" y="6553200"/>
            <a:ext cx="2438400" cy="228600"/>
            <a:chOff x="240" y="288"/>
            <a:chExt cx="1536" cy="144"/>
          </a:xfrm>
        </p:grpSpPr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0" y="228600"/>
            <a:ext cx="2438400" cy="228600"/>
            <a:chOff x="240" y="288"/>
            <a:chExt cx="1536" cy="144"/>
          </a:xfrm>
        </p:grpSpPr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8" grpId="0" autoUpdateAnimBg="0"/>
      <p:bldP spid="820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/>
          </p:cNvSpPr>
          <p:nvPr/>
        </p:nvSpPr>
        <p:spPr bwMode="auto">
          <a:xfrm>
            <a:off x="682625" y="381000"/>
            <a:ext cx="77755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6000" b="1">
                <a:solidFill>
                  <a:srgbClr val="008000"/>
                </a:solidFill>
                <a:ea typeface="全真楷書" pitchFamily="49" charset="-120"/>
              </a:rPr>
              <a:t>三、預防愛滋病</a:t>
            </a:r>
            <a:endParaRPr lang="zh-TW" altLang="en-US" sz="4400"/>
          </a:p>
        </p:txBody>
      </p:sp>
      <p:sp>
        <p:nvSpPr>
          <p:cNvPr id="9219" name="Rectangle 3"/>
          <p:cNvSpPr>
            <a:spLocks noRot="1" noChangeArrowheads="1"/>
          </p:cNvSpPr>
          <p:nvPr/>
        </p:nvSpPr>
        <p:spPr bwMode="auto">
          <a:xfrm>
            <a:off x="381000" y="1584325"/>
            <a:ext cx="8305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（一）正確的性行為</a:t>
            </a:r>
            <a:endParaRPr lang="zh-TW" altLang="en-US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228600" y="228600"/>
            <a:ext cx="228600" cy="6400800"/>
            <a:chOff x="144" y="48"/>
            <a:chExt cx="144" cy="4032"/>
          </a:xfrm>
        </p:grpSpPr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144" y="48"/>
              <a:ext cx="144" cy="1248"/>
              <a:chOff x="144" y="48"/>
              <a:chExt cx="144" cy="1248"/>
            </a:xfrm>
          </p:grpSpPr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231" name="Group 15"/>
            <p:cNvGrpSpPr>
              <a:grpSpLocks/>
            </p:cNvGrpSpPr>
            <p:nvPr/>
          </p:nvGrpSpPr>
          <p:grpSpPr bwMode="auto">
            <a:xfrm>
              <a:off x="144" y="1440"/>
              <a:ext cx="144" cy="1248"/>
              <a:chOff x="144" y="48"/>
              <a:chExt cx="144" cy="1248"/>
            </a:xfrm>
          </p:grpSpPr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237" name="Group 21"/>
            <p:cNvGrpSpPr>
              <a:grpSpLocks/>
            </p:cNvGrpSpPr>
            <p:nvPr/>
          </p:nvGrpSpPr>
          <p:grpSpPr bwMode="auto">
            <a:xfrm>
              <a:off x="144" y="2832"/>
              <a:ext cx="144" cy="1248"/>
              <a:chOff x="144" y="48"/>
              <a:chExt cx="144" cy="1248"/>
            </a:xfrm>
          </p:grpSpPr>
          <p:sp>
            <p:nvSpPr>
              <p:cNvPr id="9238" name="Rectangle 22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9244" name="Rectangle 28"/>
          <p:cNvSpPr>
            <a:spLocks noRot="1" noChangeArrowheads="1"/>
          </p:cNvSpPr>
          <p:nvPr/>
        </p:nvSpPr>
        <p:spPr bwMode="auto">
          <a:xfrm>
            <a:off x="685800" y="2514600"/>
            <a:ext cx="8458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990099"/>
                </a:solidFill>
                <a:ea typeface="標楷體" pitchFamily="65" charset="-120"/>
              </a:rPr>
              <a:t>維持忠實性伴侶</a:t>
            </a:r>
            <a:endParaRPr lang="en-US" altLang="en-US" sz="4000" b="1"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003399"/>
                </a:solidFill>
                <a:ea typeface="標楷體" pitchFamily="65" charset="-120"/>
              </a:rPr>
              <a:t>採安全性行為</a:t>
            </a:r>
            <a:endParaRPr lang="en-US" altLang="en-US" sz="4000" b="1"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008000"/>
                </a:solidFill>
                <a:ea typeface="標楷體" pitchFamily="65" charset="-120"/>
              </a:rPr>
              <a:t>正確使用保險套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CC0000"/>
                </a:solidFill>
                <a:ea typeface="標楷體" pitchFamily="65" charset="-120"/>
              </a:rPr>
              <a:t>避免性交易或性服務的消費行為</a:t>
            </a:r>
            <a:endParaRPr lang="en-US" altLang="en-US" sz="4000" b="1">
              <a:ea typeface="標楷體" pitchFamily="65" charset="-120"/>
            </a:endParaRPr>
          </a:p>
        </p:txBody>
      </p:sp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6629400" y="6553200"/>
            <a:ext cx="2438400" cy="228600"/>
            <a:chOff x="240" y="288"/>
            <a:chExt cx="1536" cy="144"/>
          </a:xfrm>
        </p:grpSpPr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7" name="Rectangle 31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51" name="Rectangle 35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9252" name="Picture 36" descr="M:\youthweb\joanna\image\m50.gif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2514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Rot="1" noChangeArrowheads="1"/>
          </p:cNvSpPr>
          <p:nvPr/>
        </p:nvSpPr>
        <p:spPr bwMode="auto">
          <a:xfrm>
            <a:off x="685800" y="1371600"/>
            <a:ext cx="6781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拒絕毒品、禁藥、酗酒，不與人共用針筒、針頭</a:t>
            </a:r>
            <a:endParaRPr lang="en-US" altLang="en-US" sz="4000" b="1">
              <a:ea typeface="標楷體" pitchFamily="65" charset="-120"/>
            </a:endParaRPr>
          </a:p>
        </p:txBody>
      </p:sp>
      <p:sp>
        <p:nvSpPr>
          <p:cNvPr id="20483" name="Rectangle 1027"/>
          <p:cNvSpPr>
            <a:spLocks noRot="1" noChangeArrowheads="1"/>
          </p:cNvSpPr>
          <p:nvPr/>
        </p:nvSpPr>
        <p:spPr bwMode="auto">
          <a:xfrm>
            <a:off x="381000" y="609600"/>
            <a:ext cx="8305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（二）避免感染的方法</a:t>
            </a:r>
            <a:endParaRPr lang="zh-TW" altLang="en-US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graphicFrame>
        <p:nvGraphicFramePr>
          <p:cNvPr id="32768" name="Object 1024"/>
          <p:cNvGraphicFramePr>
            <a:graphicFrameLocks noChangeAspect="1"/>
          </p:cNvGraphicFramePr>
          <p:nvPr/>
        </p:nvGraphicFramePr>
        <p:xfrm>
          <a:off x="7162800" y="1462088"/>
          <a:ext cx="1447800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Clip" r:id="rId5" imgW="1901160" imgH="1881360" progId="MS_ClipArt_Gallery.5">
                  <p:embed/>
                </p:oleObj>
              </mc:Choice>
              <mc:Fallback>
                <p:oleObj name="Clip" r:id="rId5" imgW="1901160" imgH="1881360" progId="MS_ClipArt_Gallery.5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462088"/>
                        <a:ext cx="1447800" cy="143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029"/>
          <p:cNvSpPr>
            <a:spLocks noRot="1" noChangeArrowheads="1"/>
          </p:cNvSpPr>
          <p:nvPr/>
        </p:nvSpPr>
        <p:spPr bwMode="auto">
          <a:xfrm>
            <a:off x="685800" y="4953000"/>
            <a:ext cx="64008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3399"/>
                </a:solidFill>
                <a:ea typeface="標楷體" pitchFamily="65" charset="-120"/>
              </a:rPr>
              <a:t>全面控制注射用具，避免重</a:t>
            </a:r>
            <a:r>
              <a:rPr lang="zh-TW" altLang="en-US" sz="4000" b="1">
                <a:solidFill>
                  <a:srgbClr val="003399"/>
                </a:solidFill>
                <a:ea typeface="標楷體" pitchFamily="65" charset="-120"/>
              </a:rPr>
              <a:t>複</a:t>
            </a:r>
            <a:r>
              <a:rPr lang="en-US" altLang="en-US" sz="4000" b="1">
                <a:solidFill>
                  <a:srgbClr val="003399"/>
                </a:solidFill>
                <a:ea typeface="標楷體" pitchFamily="65" charset="-120"/>
              </a:rPr>
              <a:t>使用及不必要的注射</a:t>
            </a:r>
            <a:endParaRPr lang="en-US" altLang="en-US" sz="3200"/>
          </a:p>
        </p:txBody>
      </p:sp>
      <p:graphicFrame>
        <p:nvGraphicFramePr>
          <p:cNvPr id="32769" name="Object 1025"/>
          <p:cNvGraphicFramePr>
            <a:graphicFrameLocks noChangeAspect="1"/>
          </p:cNvGraphicFramePr>
          <p:nvPr/>
        </p:nvGraphicFramePr>
        <p:xfrm>
          <a:off x="6934200" y="3810000"/>
          <a:ext cx="15906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Clip" r:id="rId7" imgW="693000" imgH="896040" progId="MS_ClipArt_Gallery.5">
                  <p:embed/>
                </p:oleObj>
              </mc:Choice>
              <mc:Fallback>
                <p:oleObj name="Clip" r:id="rId7" imgW="693000" imgH="896040" progId="MS_ClipArt_Gallery.5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810000"/>
                        <a:ext cx="1590675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8" name="Group 1032"/>
          <p:cNvGrpSpPr>
            <a:grpSpLocks/>
          </p:cNvGrpSpPr>
          <p:nvPr/>
        </p:nvGrpSpPr>
        <p:grpSpPr bwMode="auto">
          <a:xfrm>
            <a:off x="228600" y="228600"/>
            <a:ext cx="228600" cy="6400800"/>
            <a:chOff x="144" y="48"/>
            <a:chExt cx="144" cy="4032"/>
          </a:xfrm>
        </p:grpSpPr>
        <p:grpSp>
          <p:nvGrpSpPr>
            <p:cNvPr id="20489" name="Group 1033"/>
            <p:cNvGrpSpPr>
              <a:grpSpLocks/>
            </p:cNvGrpSpPr>
            <p:nvPr/>
          </p:nvGrpSpPr>
          <p:grpSpPr bwMode="auto">
            <a:xfrm>
              <a:off x="144" y="48"/>
              <a:ext cx="144" cy="1248"/>
              <a:chOff x="144" y="48"/>
              <a:chExt cx="144" cy="1248"/>
            </a:xfrm>
          </p:grpSpPr>
          <p:sp>
            <p:nvSpPr>
              <p:cNvPr id="20490" name="Rectangle 1034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1" name="Rectangle 1035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2" name="Rectangle 1036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3" name="Rectangle 1037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4" name="Rectangle 1038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0495" name="Group 1039"/>
            <p:cNvGrpSpPr>
              <a:grpSpLocks/>
            </p:cNvGrpSpPr>
            <p:nvPr/>
          </p:nvGrpSpPr>
          <p:grpSpPr bwMode="auto">
            <a:xfrm>
              <a:off x="144" y="1440"/>
              <a:ext cx="144" cy="1248"/>
              <a:chOff x="144" y="48"/>
              <a:chExt cx="144" cy="1248"/>
            </a:xfrm>
          </p:grpSpPr>
          <p:sp>
            <p:nvSpPr>
              <p:cNvPr id="20496" name="Rectangle 1040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7" name="Rectangle 1041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8" name="Rectangle 1042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499" name="Rectangle 1043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500" name="Rectangle 1044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0501" name="Group 1045"/>
            <p:cNvGrpSpPr>
              <a:grpSpLocks/>
            </p:cNvGrpSpPr>
            <p:nvPr/>
          </p:nvGrpSpPr>
          <p:grpSpPr bwMode="auto">
            <a:xfrm>
              <a:off x="144" y="2832"/>
              <a:ext cx="144" cy="1248"/>
              <a:chOff x="144" y="48"/>
              <a:chExt cx="144" cy="1248"/>
            </a:xfrm>
          </p:grpSpPr>
          <p:sp>
            <p:nvSpPr>
              <p:cNvPr id="20502" name="Rectangle 1046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503" name="Rectangle 1047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504" name="Rectangle 1048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505" name="Rectangle 1049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506" name="Rectangle 1050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20507" name="Group 1051"/>
          <p:cNvGrpSpPr>
            <a:grpSpLocks/>
          </p:cNvGrpSpPr>
          <p:nvPr/>
        </p:nvGrpSpPr>
        <p:grpSpPr bwMode="auto">
          <a:xfrm>
            <a:off x="6629400" y="6553200"/>
            <a:ext cx="2438400" cy="228600"/>
            <a:chOff x="240" y="288"/>
            <a:chExt cx="1536" cy="144"/>
          </a:xfrm>
        </p:grpSpPr>
        <p:sp>
          <p:nvSpPr>
            <p:cNvPr id="20508" name="Rectangle 1052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09" name="Rectangle 1053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10" name="Rectangle 1054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11" name="Rectangle 1055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12" name="Rectangle 1056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13" name="Rectangle 1057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0514" name="Rectangle 1058"/>
          <p:cNvSpPr>
            <a:spLocks noRot="1" noChangeArrowheads="1"/>
          </p:cNvSpPr>
          <p:nvPr/>
        </p:nvSpPr>
        <p:spPr bwMode="auto">
          <a:xfrm>
            <a:off x="685800" y="42672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008000"/>
                </a:solidFill>
                <a:ea typeface="標楷體" pitchFamily="65" charset="-120"/>
              </a:rPr>
              <a:t>避免暴露於傳染環境</a:t>
            </a:r>
            <a:endParaRPr lang="en-US" altLang="en-US" sz="4000" b="1">
              <a:ea typeface="標楷體" pitchFamily="65" charset="-120"/>
            </a:endParaRPr>
          </a:p>
        </p:txBody>
      </p:sp>
      <p:sp>
        <p:nvSpPr>
          <p:cNvPr id="20515" name="Rectangle 1059"/>
          <p:cNvSpPr>
            <a:spLocks noRot="1" noChangeArrowheads="1"/>
          </p:cNvSpPr>
          <p:nvPr/>
        </p:nvSpPr>
        <p:spPr bwMode="auto">
          <a:xfrm>
            <a:off x="685800" y="28194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FF3300"/>
                </a:solidFill>
                <a:ea typeface="標楷體" pitchFamily="65" charset="-120"/>
              </a:rPr>
              <a:t>避免與陌生人或可能是</a:t>
            </a:r>
            <a:r>
              <a:rPr lang="en-US" altLang="zh-TW" sz="4000" b="1">
                <a:solidFill>
                  <a:srgbClr val="FF3300"/>
                </a:solidFill>
                <a:ea typeface="標楷體" pitchFamily="65" charset="-120"/>
              </a:rPr>
              <a:t>AIDS</a:t>
            </a:r>
            <a:r>
              <a:rPr lang="zh-TW" altLang="en-US" sz="4000" b="1">
                <a:solidFill>
                  <a:srgbClr val="FF3300"/>
                </a:solidFill>
                <a:ea typeface="標楷體" pitchFamily="65" charset="-120"/>
              </a:rPr>
              <a:t>高危險群者發生性行為</a:t>
            </a:r>
            <a:endParaRPr lang="en-US" altLang="en-US" sz="4000" b="1"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autoUpdateAnimBg="0"/>
      <p:bldP spid="20485" grpId="0" autoUpdateAnimBg="0"/>
      <p:bldP spid="20514" grpId="0" autoUpdateAnimBg="0"/>
      <p:bldP spid="205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Rot="1" noChangeArrowheads="1"/>
          </p:cNvSpPr>
          <p:nvPr/>
        </p:nvSpPr>
        <p:spPr bwMode="auto">
          <a:xfrm>
            <a:off x="381000" y="914400"/>
            <a:ext cx="8305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（三）至醫療院所檢驗</a:t>
            </a:r>
            <a:endParaRPr lang="zh-TW" altLang="en-US" sz="3200"/>
          </a:p>
        </p:txBody>
      </p:sp>
      <p:sp>
        <p:nvSpPr>
          <p:cNvPr id="10243" name="Rectangle 3"/>
          <p:cNvSpPr>
            <a:spLocks noRot="1" noChangeArrowheads="1"/>
          </p:cNvSpPr>
          <p:nvPr/>
        </p:nvSpPr>
        <p:spPr bwMode="auto">
          <a:xfrm>
            <a:off x="685800" y="1768475"/>
            <a:ext cx="79248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500" b="1">
                <a:solidFill>
                  <a:srgbClr val="008000"/>
                </a:solidFill>
                <a:ea typeface="標楷體" pitchFamily="65" charset="-120"/>
              </a:rPr>
              <a:t>懷疑自己可能感染愛滋病毒時，應接受專業諮詢與檢驗，不可利用捐血中心做愛滋病毒檢驗</a:t>
            </a:r>
            <a:endParaRPr lang="en-US" altLang="en-US" sz="3200"/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6705600" y="6324600"/>
            <a:ext cx="2438400" cy="228600"/>
            <a:chOff x="240" y="288"/>
            <a:chExt cx="1536" cy="144"/>
          </a:xfrm>
        </p:grpSpPr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4114800" y="6324600"/>
            <a:ext cx="2438400" cy="228600"/>
            <a:chOff x="240" y="288"/>
            <a:chExt cx="1536" cy="144"/>
          </a:xfrm>
        </p:grpSpPr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3792" name="Object 1024"/>
          <p:cNvGraphicFramePr>
            <a:graphicFrameLocks noChangeAspect="1"/>
          </p:cNvGraphicFramePr>
          <p:nvPr/>
        </p:nvGraphicFramePr>
        <p:xfrm>
          <a:off x="4953000" y="3962400"/>
          <a:ext cx="281940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" name="Clip" r:id="rId4" imgW="1817640" imgH="1463760" progId="MS_ClipArt_Gallery.5">
                  <p:embed/>
                </p:oleObj>
              </mc:Choice>
              <mc:Fallback>
                <p:oleObj name="Clip" r:id="rId4" imgW="1817640" imgH="1463760" progId="MS_ClipArt_Gallery.5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62400"/>
                        <a:ext cx="2819400" cy="227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67" name="Group 27"/>
          <p:cNvGrpSpPr>
            <a:grpSpLocks/>
          </p:cNvGrpSpPr>
          <p:nvPr/>
        </p:nvGrpSpPr>
        <p:grpSpPr bwMode="auto">
          <a:xfrm>
            <a:off x="2590800" y="457200"/>
            <a:ext cx="2438400" cy="228600"/>
            <a:chOff x="240" y="288"/>
            <a:chExt cx="1536" cy="144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0" y="457200"/>
            <a:ext cx="2438400" cy="228600"/>
            <a:chOff x="240" y="288"/>
            <a:chExt cx="1536" cy="144"/>
          </a:xfrm>
        </p:grpSpPr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2" name="Group 22"/>
          <p:cNvGrpSpPr>
            <a:grpSpLocks/>
          </p:cNvGrpSpPr>
          <p:nvPr/>
        </p:nvGrpSpPr>
        <p:grpSpPr bwMode="auto">
          <a:xfrm>
            <a:off x="422275" y="76200"/>
            <a:ext cx="8645525" cy="6477000"/>
            <a:chOff x="266" y="48"/>
            <a:chExt cx="5446" cy="4080"/>
          </a:xfrm>
        </p:grpSpPr>
        <p:sp>
          <p:nvSpPr>
            <p:cNvPr id="30743" name="Rectangle 23"/>
            <p:cNvSpPr>
              <a:spLocks noRot="1" noChangeArrowheads="1"/>
            </p:cNvSpPr>
            <p:nvPr/>
          </p:nvSpPr>
          <p:spPr bwMode="auto">
            <a:xfrm>
              <a:off x="1344" y="48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lnSpc>
                  <a:spcPct val="120000"/>
                </a:lnSpc>
                <a:spcBef>
                  <a:spcPct val="20000"/>
                </a:spcBef>
              </a:pPr>
              <a:r>
                <a:rPr lang="zh-TW" altLang="en-US" sz="5000" b="1">
                  <a:solidFill>
                    <a:srgbClr val="800080"/>
                  </a:solidFill>
                  <a:ea typeface="全真中圓體" pitchFamily="49" charset="-120"/>
                </a:rPr>
                <a:t>愛在愛滋蔓延時</a:t>
              </a:r>
              <a:endParaRPr lang="zh-TW" altLang="en-US" sz="4000">
                <a:solidFill>
                  <a:srgbClr val="336600"/>
                </a:solidFill>
              </a:endParaRPr>
            </a:p>
          </p:txBody>
        </p:sp>
        <p:grpSp>
          <p:nvGrpSpPr>
            <p:cNvPr id="30744" name="Group 24"/>
            <p:cNvGrpSpPr>
              <a:grpSpLocks/>
            </p:cNvGrpSpPr>
            <p:nvPr/>
          </p:nvGrpSpPr>
          <p:grpSpPr bwMode="auto">
            <a:xfrm>
              <a:off x="266" y="48"/>
              <a:ext cx="5446" cy="4080"/>
              <a:chOff x="266" y="48"/>
              <a:chExt cx="5446" cy="4080"/>
            </a:xfrm>
          </p:grpSpPr>
          <p:graphicFrame>
            <p:nvGraphicFramePr>
              <p:cNvPr id="34816" name="Object 0"/>
              <p:cNvGraphicFramePr>
                <a:graphicFrameLocks noChangeAspect="1"/>
              </p:cNvGraphicFramePr>
              <p:nvPr/>
            </p:nvGraphicFramePr>
            <p:xfrm>
              <a:off x="266" y="48"/>
              <a:ext cx="886" cy="9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817" name="Clip" r:id="rId5" imgW="1762920" imgH="1812960" progId="MS_ClipArt_Gallery.5">
                      <p:embed/>
                    </p:oleObj>
                  </mc:Choice>
                  <mc:Fallback>
                    <p:oleObj name="Clip" r:id="rId5" imgW="1762920" imgH="1812960" progId="MS_ClipArt_Gallery.5">
                      <p:embed/>
                      <p:pic>
                        <p:nvPicPr>
                          <p:cNvPr id="0" name="Picture 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6" y="48"/>
                            <a:ext cx="886" cy="9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30746" name="Group 26"/>
              <p:cNvGrpSpPr>
                <a:grpSpLocks/>
              </p:cNvGrpSpPr>
              <p:nvPr/>
            </p:nvGrpSpPr>
            <p:grpSpPr bwMode="auto">
              <a:xfrm>
                <a:off x="4176" y="3984"/>
                <a:ext cx="1536" cy="144"/>
                <a:chOff x="240" y="288"/>
                <a:chExt cx="1536" cy="144"/>
              </a:xfrm>
            </p:grpSpPr>
            <p:sp>
              <p:nvSpPr>
                <p:cNvPr id="30747" name="Rectangle 27"/>
                <p:cNvSpPr>
                  <a:spLocks noChangeArrowheads="1"/>
                </p:cNvSpPr>
                <p:nvPr/>
              </p:nvSpPr>
              <p:spPr bwMode="auto">
                <a:xfrm>
                  <a:off x="240" y="288"/>
                  <a:ext cx="144" cy="144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48" name="Rectangle 28"/>
                <p:cNvSpPr>
                  <a:spLocks noChangeArrowheads="1"/>
                </p:cNvSpPr>
                <p:nvPr/>
              </p:nvSpPr>
              <p:spPr bwMode="auto">
                <a:xfrm>
                  <a:off x="528" y="288"/>
                  <a:ext cx="144" cy="144"/>
                </a:xfrm>
                <a:prstGeom prst="rect">
                  <a:avLst/>
                </a:prstGeom>
                <a:solidFill>
                  <a:srgbClr val="3366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49" name="Rectangle 29"/>
                <p:cNvSpPr>
                  <a:spLocks noChangeArrowheads="1"/>
                </p:cNvSpPr>
                <p:nvPr/>
              </p:nvSpPr>
              <p:spPr bwMode="auto">
                <a:xfrm>
                  <a:off x="816" y="288"/>
                  <a:ext cx="144" cy="144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0" name="Rectangle 30"/>
                <p:cNvSpPr>
                  <a:spLocks noChangeArrowheads="1"/>
                </p:cNvSpPr>
                <p:nvPr/>
              </p:nvSpPr>
              <p:spPr bwMode="auto">
                <a:xfrm>
                  <a:off x="1104" y="288"/>
                  <a:ext cx="144" cy="144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1" name="Rectangle 31"/>
                <p:cNvSpPr>
                  <a:spLocks noChangeArrowheads="1"/>
                </p:cNvSpPr>
                <p:nvPr/>
              </p:nvSpPr>
              <p:spPr bwMode="auto">
                <a:xfrm>
                  <a:off x="1344" y="288"/>
                  <a:ext cx="144" cy="144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2" name="Rectangle 32"/>
                <p:cNvSpPr>
                  <a:spLocks noChangeArrowheads="1"/>
                </p:cNvSpPr>
                <p:nvPr/>
              </p:nvSpPr>
              <p:spPr bwMode="auto">
                <a:xfrm>
                  <a:off x="1632" y="288"/>
                  <a:ext cx="144" cy="144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0753" name="Group 33"/>
              <p:cNvGrpSpPr>
                <a:grpSpLocks/>
              </p:cNvGrpSpPr>
              <p:nvPr/>
            </p:nvGrpSpPr>
            <p:grpSpPr bwMode="auto">
              <a:xfrm>
                <a:off x="2544" y="3984"/>
                <a:ext cx="1536" cy="144"/>
                <a:chOff x="240" y="288"/>
                <a:chExt cx="1536" cy="144"/>
              </a:xfrm>
            </p:grpSpPr>
            <p:sp>
              <p:nvSpPr>
                <p:cNvPr id="30754" name="Rectangle 34"/>
                <p:cNvSpPr>
                  <a:spLocks noChangeArrowheads="1"/>
                </p:cNvSpPr>
                <p:nvPr/>
              </p:nvSpPr>
              <p:spPr bwMode="auto">
                <a:xfrm>
                  <a:off x="240" y="288"/>
                  <a:ext cx="144" cy="144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5" name="Rectangle 35"/>
                <p:cNvSpPr>
                  <a:spLocks noChangeArrowheads="1"/>
                </p:cNvSpPr>
                <p:nvPr/>
              </p:nvSpPr>
              <p:spPr bwMode="auto">
                <a:xfrm>
                  <a:off x="528" y="288"/>
                  <a:ext cx="144" cy="144"/>
                </a:xfrm>
                <a:prstGeom prst="rect">
                  <a:avLst/>
                </a:prstGeom>
                <a:solidFill>
                  <a:srgbClr val="3366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6" name="Rectangle 36"/>
                <p:cNvSpPr>
                  <a:spLocks noChangeArrowheads="1"/>
                </p:cNvSpPr>
                <p:nvPr/>
              </p:nvSpPr>
              <p:spPr bwMode="auto">
                <a:xfrm>
                  <a:off x="816" y="288"/>
                  <a:ext cx="144" cy="144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7" name="Rectangle 37"/>
                <p:cNvSpPr>
                  <a:spLocks noChangeArrowheads="1"/>
                </p:cNvSpPr>
                <p:nvPr/>
              </p:nvSpPr>
              <p:spPr bwMode="auto">
                <a:xfrm>
                  <a:off x="1104" y="288"/>
                  <a:ext cx="144" cy="144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8" name="Rectangle 38"/>
                <p:cNvSpPr>
                  <a:spLocks noChangeArrowheads="1"/>
                </p:cNvSpPr>
                <p:nvPr/>
              </p:nvSpPr>
              <p:spPr bwMode="auto">
                <a:xfrm>
                  <a:off x="1344" y="288"/>
                  <a:ext cx="144" cy="144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759" name="Rectangle 39"/>
                <p:cNvSpPr>
                  <a:spLocks noChangeArrowheads="1"/>
                </p:cNvSpPr>
                <p:nvPr/>
              </p:nvSpPr>
              <p:spPr bwMode="auto">
                <a:xfrm>
                  <a:off x="1632" y="288"/>
                  <a:ext cx="144" cy="144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0760" name="Line 40"/>
              <p:cNvSpPr>
                <a:spLocks noChangeShapeType="1"/>
              </p:cNvSpPr>
              <p:nvPr/>
            </p:nvSpPr>
            <p:spPr bwMode="auto">
              <a:xfrm>
                <a:off x="1056" y="768"/>
                <a:ext cx="3888" cy="0"/>
              </a:xfrm>
              <a:prstGeom prst="line">
                <a:avLst/>
              </a:prstGeom>
              <a:noFill/>
              <a:ln w="50800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761" name="Line 41"/>
              <p:cNvSpPr>
                <a:spLocks noChangeShapeType="1"/>
              </p:cNvSpPr>
              <p:nvPr/>
            </p:nvSpPr>
            <p:spPr bwMode="auto">
              <a:xfrm>
                <a:off x="1056" y="720"/>
                <a:ext cx="3888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pic>
        <p:nvPicPr>
          <p:cNvPr id="30762" name="愛滋病防制方法.mpg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219200" y="1524000"/>
            <a:ext cx="6708775" cy="4573588"/>
          </a:xfrm>
          <a:prstGeom prst="rect">
            <a:avLst/>
          </a:prstGeom>
          <a:noFill/>
          <a:ln w="9525">
            <a:solidFill>
              <a:srgbClr val="80008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random/>
    <p:sndAc>
      <p:stSnd>
        <p:snd r:embed="rId4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7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76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7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07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1492250"/>
            <a:ext cx="2819400" cy="14033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3600">
                <a:solidFill>
                  <a:schemeClr val="accent2"/>
                </a:solidFill>
                <a:latin typeface="全真古印體" pitchFamily="49" charset="-120"/>
                <a:ea typeface="全真古印體" pitchFamily="49" charset="-120"/>
              </a:rPr>
              <a:t>首部曲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TW" sz="4400">
                <a:solidFill>
                  <a:schemeClr val="accent2"/>
                </a:solidFill>
                <a:latin typeface="全真古印體" pitchFamily="49" charset="-120"/>
                <a:ea typeface="全真古印體" pitchFamily="49" charset="-120"/>
              </a:rPr>
              <a:t>-Abstain</a:t>
            </a:r>
            <a:r>
              <a:rPr lang="en-US" altLang="zh-TW" sz="4400">
                <a:latin typeface="全真古印體" pitchFamily="49" charset="-120"/>
                <a:ea typeface="全真古印體" pitchFamily="49" charset="-120"/>
              </a:rPr>
              <a:t>      </a:t>
            </a:r>
            <a:endParaRPr lang="en-US" altLang="zh-TW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14400" y="3810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5400">
                <a:latin typeface="全真中圓體" pitchFamily="49" charset="-120"/>
                <a:ea typeface="全真中圓體" pitchFamily="49" charset="-120"/>
              </a:rPr>
              <a:t>遠離愛滋</a:t>
            </a:r>
            <a:r>
              <a:rPr lang="zh-TW" altLang="en-US" sz="540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5400">
                <a:latin typeface="全真中圓體" pitchFamily="49" charset="-120"/>
                <a:ea typeface="全真中圓體" pitchFamily="49" charset="-120"/>
              </a:rPr>
              <a:t>三部曲</a:t>
            </a:r>
            <a:r>
              <a:rPr lang="zh-TW" altLang="en-US" sz="54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6600">
                <a:latin typeface="標楷體" pitchFamily="65" charset="-120"/>
                <a:ea typeface="標楷體" pitchFamily="65" charset="-120"/>
              </a:rPr>
              <a:t>           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rot="-750069">
            <a:off x="3429000" y="38100"/>
            <a:ext cx="13462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>
              <a:lnSpc>
                <a:spcPct val="90000"/>
              </a:lnSpc>
              <a:spcBef>
                <a:spcPct val="50000"/>
              </a:spcBef>
            </a:pPr>
            <a:r>
              <a:rPr lang="en-US" altLang="zh-TW" sz="9600">
                <a:solidFill>
                  <a:schemeClr val="accent2"/>
                </a:solidFill>
                <a:latin typeface="全真古印體" pitchFamily="49" charset="-120"/>
                <a:ea typeface="全真古印體" pitchFamily="49" charset="-120"/>
              </a:rPr>
              <a:t>A</a:t>
            </a:r>
            <a:endParaRPr lang="en-US" altLang="zh-TW" sz="3200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 rot="460270">
            <a:off x="4241800" y="14288"/>
            <a:ext cx="12954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8800">
                <a:solidFill>
                  <a:srgbClr val="FF0000"/>
                </a:solidFill>
                <a:latin typeface="全真古印體" pitchFamily="49" charset="-120"/>
                <a:ea typeface="全真古印體" pitchFamily="49" charset="-120"/>
              </a:rPr>
              <a:t>B</a:t>
            </a:r>
            <a:endParaRPr lang="en-US" altLang="zh-TW" sz="3200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 rot="-422281">
            <a:off x="5156200" y="14288"/>
            <a:ext cx="10668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 sz="8800">
                <a:solidFill>
                  <a:srgbClr val="800080"/>
                </a:solidFill>
                <a:latin typeface="全真古印體" pitchFamily="49" charset="-120"/>
                <a:ea typeface="全真古印體" pitchFamily="49" charset="-120"/>
              </a:rPr>
              <a:t>C</a:t>
            </a:r>
            <a:endParaRPr lang="en-US" altLang="zh-TW" sz="3200">
              <a:solidFill>
                <a:srgbClr val="800080"/>
              </a:solidFill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019800" y="1562100"/>
            <a:ext cx="3200400" cy="592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80000"/>
              </a:lnSpc>
              <a:spcBef>
                <a:spcPct val="50000"/>
              </a:spcBef>
            </a:pPr>
            <a:r>
              <a:rPr lang="zh-TW" altLang="en-US" sz="4400">
                <a:solidFill>
                  <a:srgbClr val="FF0000"/>
                </a:solidFill>
                <a:ea typeface="全真古印體" pitchFamily="49" charset="-120"/>
              </a:rPr>
              <a:t>忠實性伴侶</a:t>
            </a:r>
          </a:p>
          <a:p>
            <a:pPr>
              <a:lnSpc>
                <a:spcPct val="180000"/>
              </a:lnSpc>
              <a:spcBef>
                <a:spcPct val="50000"/>
              </a:spcBef>
            </a:pPr>
            <a:r>
              <a:rPr lang="zh-TW" altLang="en-US" sz="4400">
                <a:solidFill>
                  <a:schemeClr val="accent2"/>
                </a:solidFill>
                <a:ea typeface="全真古印體" pitchFamily="49" charset="-120"/>
              </a:rPr>
              <a:t>拒絕性誘惑</a:t>
            </a:r>
            <a:endParaRPr lang="zh-TW" altLang="en-US" sz="4400">
              <a:ea typeface="全真古印體" pitchFamily="49" charset="-120"/>
            </a:endParaRPr>
          </a:p>
          <a:p>
            <a:pPr>
              <a:lnSpc>
                <a:spcPct val="180000"/>
              </a:lnSpc>
              <a:spcBef>
                <a:spcPct val="50000"/>
              </a:spcBef>
            </a:pPr>
            <a:r>
              <a:rPr lang="zh-TW" altLang="en-US" sz="4400">
                <a:solidFill>
                  <a:srgbClr val="800080"/>
                </a:solidFill>
                <a:ea typeface="全真古印體" pitchFamily="49" charset="-120"/>
              </a:rPr>
              <a:t>使用保險套</a:t>
            </a:r>
          </a:p>
          <a:p>
            <a:pPr>
              <a:lnSpc>
                <a:spcPct val="180000"/>
              </a:lnSpc>
              <a:spcBef>
                <a:spcPct val="50000"/>
              </a:spcBef>
            </a:pPr>
            <a:endParaRPr lang="en-US" altLang="zh-TW" sz="4400">
              <a:solidFill>
                <a:srgbClr val="800080"/>
              </a:solidFill>
              <a:ea typeface="全真古印體" pitchFamily="49" charset="-120"/>
            </a:endParaRP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rot="-359119">
            <a:off x="3427413" y="2128838"/>
            <a:ext cx="2433637" cy="1912937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rot="2688562" flipV="1">
            <a:off x="4854575" y="5067300"/>
            <a:ext cx="811213" cy="1239838"/>
          </a:xfrm>
          <a:prstGeom prst="line">
            <a:avLst/>
          </a:prstGeom>
          <a:noFill/>
          <a:ln w="76200" cap="rnd">
            <a:solidFill>
              <a:srgbClr val="800080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rot="21230948" flipV="1">
            <a:off x="4113213" y="2517775"/>
            <a:ext cx="1906587" cy="1366838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81000" y="3244850"/>
            <a:ext cx="3657600" cy="14033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3600">
                <a:solidFill>
                  <a:srgbClr val="FF0000"/>
                </a:solidFill>
                <a:latin typeface="全真古印體" pitchFamily="49" charset="-120"/>
                <a:ea typeface="全真古印體" pitchFamily="49" charset="-120"/>
              </a:rPr>
              <a:t>二部曲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TW" sz="4400">
                <a:solidFill>
                  <a:srgbClr val="FF0000"/>
                </a:solidFill>
                <a:latin typeface="全真古印體" pitchFamily="49" charset="-120"/>
                <a:ea typeface="全真古印體" pitchFamily="49" charset="-120"/>
              </a:rPr>
              <a:t>-Be Faithful</a:t>
            </a:r>
            <a:endParaRPr lang="en-US" altLang="zh-TW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81000" y="4997450"/>
            <a:ext cx="4038600" cy="14033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3600">
                <a:solidFill>
                  <a:srgbClr val="800080"/>
                </a:solidFill>
                <a:latin typeface="全真古印體" pitchFamily="49" charset="-120"/>
                <a:ea typeface="全真古印體" pitchFamily="49" charset="-120"/>
              </a:rPr>
              <a:t>三部曲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TW" sz="4400">
                <a:solidFill>
                  <a:srgbClr val="800080"/>
                </a:solidFill>
                <a:latin typeface="全真古印體" pitchFamily="49" charset="-120"/>
                <a:ea typeface="全真古印體" pitchFamily="49" charset="-120"/>
              </a:rPr>
              <a:t>-Use a Condom</a:t>
            </a:r>
            <a:endParaRPr lang="en-US" altLang="zh-TW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52400" y="2667000"/>
            <a:ext cx="8915400" cy="3886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10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400" b="1">
                <a:solidFill>
                  <a:srgbClr val="0000FF"/>
                </a:solidFill>
                <a:ea typeface="華康中黑體" pitchFamily="49" charset="-120"/>
              </a:rPr>
              <a:t>（四）</a:t>
            </a: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世界</a:t>
            </a:r>
            <a:r>
              <a:rPr lang="zh-TW" altLang="en-US" sz="4400" b="1">
                <a:solidFill>
                  <a:srgbClr val="0000FF"/>
                </a:solidFill>
                <a:ea typeface="華康中黑體" pitchFamily="49" charset="-120"/>
              </a:rPr>
              <a:t>愛滋病</a:t>
            </a: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日</a:t>
            </a:r>
            <a:endParaRPr lang="zh-TW" altLang="en-US" sz="4400">
              <a:solidFill>
                <a:srgbClr val="990000"/>
              </a:solidFill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295400" y="914400"/>
            <a:ext cx="7696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世界衛生組織（</a:t>
            </a:r>
            <a:r>
              <a:rPr lang="en-US" altLang="zh-TW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WHO</a:t>
            </a:r>
            <a:r>
              <a:rPr lang="zh-TW" altLang="en-US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en-US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將每年12月1日訂為「世界</a:t>
            </a:r>
            <a:r>
              <a:rPr lang="zh-TW" altLang="en-US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愛滋病</a:t>
            </a:r>
            <a:r>
              <a:rPr lang="en-US" altLang="en-US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lang="zh-TW" altLang="en-US" sz="4000" b="1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sz="40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200" y="4419600"/>
            <a:ext cx="54864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zh-TW" altLang="en-US" sz="5000" b="1">
                <a:solidFill>
                  <a:srgbClr val="FF3300"/>
                </a:solidFill>
                <a:ea typeface="全真古印體" pitchFamily="49" charset="-120"/>
              </a:rPr>
              <a:t>去標籤、去歧視</a:t>
            </a:r>
            <a:endParaRPr lang="zh-TW" altLang="en-US" sz="4300" b="1">
              <a:solidFill>
                <a:srgbClr val="FF3300"/>
              </a:solidFill>
              <a:ea typeface="全真古印體" pitchFamily="49" charset="-12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zh-TW" altLang="en-US" sz="4000" b="1">
                <a:solidFill>
                  <a:schemeClr val="accent2"/>
                </a:solidFill>
                <a:ea typeface="全真古印體" pitchFamily="49" charset="-120"/>
              </a:rPr>
              <a:t>讓自己活，也讓別人活</a:t>
            </a:r>
            <a:endParaRPr lang="zh-TW" altLang="en-US" sz="4000">
              <a:ea typeface="全真古印體" pitchFamily="49" charset="-12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410200" y="3276600"/>
            <a:ext cx="39624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800" b="1">
                <a:solidFill>
                  <a:srgbClr val="006666"/>
                </a:solidFill>
                <a:ea typeface="標楷體" pitchFamily="65" charset="-120"/>
              </a:rPr>
              <a:t>世界愛滋組織</a:t>
            </a:r>
            <a:r>
              <a:rPr lang="en-US" altLang="zh-TW" sz="3800" b="1">
                <a:solidFill>
                  <a:srgbClr val="006666"/>
                </a:solidFill>
                <a:ea typeface="標楷體" pitchFamily="65" charset="-120"/>
              </a:rPr>
              <a:t>2002~2003</a:t>
            </a:r>
            <a:r>
              <a:rPr lang="zh-TW" altLang="en-US" sz="3800" b="1">
                <a:solidFill>
                  <a:srgbClr val="006666"/>
                </a:solidFill>
                <a:ea typeface="標楷體" pitchFamily="65" charset="-120"/>
              </a:rPr>
              <a:t>年努力推動的方向，也是目前國內愛滋防治教學的重點</a:t>
            </a:r>
            <a:endParaRPr lang="zh-TW" altLang="en-US" sz="4400">
              <a:ea typeface="標楷體" pitchFamily="65" charset="-12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228600" y="4038600"/>
            <a:ext cx="5181600" cy="2133600"/>
          </a:xfrm>
          <a:prstGeom prst="roundRect">
            <a:avLst>
              <a:gd name="adj" fmla="val 27537"/>
            </a:avLst>
          </a:prstGeom>
          <a:noFill/>
          <a:ln w="38100">
            <a:solidFill>
              <a:srgbClr val="99CCFF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4953000" y="38862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600200"/>
            <a:ext cx="4495800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autoUpdateAnimBg="0"/>
      <p:bldP spid="24580" grpId="0" autoUpdateAnimBg="0"/>
      <p:bldP spid="2458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1447800" y="2133600"/>
            <a:ext cx="6553200" cy="2362200"/>
          </a:xfrm>
          <a:prstGeom prst="roundRect">
            <a:avLst>
              <a:gd name="adj" fmla="val 16667"/>
            </a:avLst>
          </a:prstGeom>
          <a:solidFill>
            <a:srgbClr val="FFE5E5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3124200" y="4495800"/>
            <a:ext cx="5791200" cy="2133600"/>
          </a:xfrm>
          <a:prstGeom prst="roundRect">
            <a:avLst>
              <a:gd name="adj" fmla="val 16667"/>
            </a:avLst>
          </a:prstGeom>
          <a:solidFill>
            <a:srgbClr val="FFFF99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447800" y="331788"/>
            <a:ext cx="73914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TW" altLang="en-US" sz="4800">
                <a:solidFill>
                  <a:srgbClr val="003399"/>
                </a:solidFill>
                <a:ea typeface="全真古印體" pitchFamily="49" charset="-120"/>
              </a:rPr>
              <a:t>我國</a:t>
            </a:r>
            <a:r>
              <a:rPr lang="en-US" altLang="zh-TW" sz="4800">
                <a:solidFill>
                  <a:srgbClr val="003399"/>
                </a:solidFill>
                <a:latin typeface="全真古印體" pitchFamily="49" charset="-120"/>
                <a:ea typeface="全真古印體" pitchFamily="49" charset="-120"/>
              </a:rPr>
              <a:t>2002</a:t>
            </a:r>
            <a:r>
              <a:rPr lang="zh-TW" altLang="en-US" sz="4800">
                <a:solidFill>
                  <a:srgbClr val="003399"/>
                </a:solidFill>
                <a:ea typeface="全真古印體" pitchFamily="49" charset="-120"/>
              </a:rPr>
              <a:t>年</a:t>
            </a:r>
            <a:endParaRPr lang="zh-TW" altLang="en-US" sz="4800">
              <a:solidFill>
                <a:schemeClr val="accent2"/>
              </a:solidFill>
              <a:ea typeface="全真古印體" pitchFamily="49" charset="-12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TW" altLang="en-US" sz="4800">
                <a:ea typeface="全真古印體" pitchFamily="49" charset="-120"/>
              </a:rPr>
              <a:t>             </a:t>
            </a:r>
            <a:r>
              <a:rPr lang="zh-TW" altLang="en-US" sz="4800">
                <a:solidFill>
                  <a:srgbClr val="FF3300"/>
                </a:solidFill>
                <a:ea typeface="全真古印體" pitchFamily="49" charset="-120"/>
              </a:rPr>
              <a:t>世界愛滋病日主題</a:t>
            </a:r>
            <a:endParaRPr lang="zh-TW" altLang="en-US" sz="4800">
              <a:ea typeface="全真古印體" pitchFamily="49" charset="-12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676400" y="2457450"/>
            <a:ext cx="6477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sz="42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〈LIVE &amp; LET LIVE〉=</a:t>
            </a:r>
            <a:endParaRPr lang="en-US" altLang="zh-TW" sz="4200" b="1">
              <a:solidFill>
                <a:srgbClr val="008000"/>
              </a:solidFill>
              <a:ea typeface="標楷體" pitchFamily="65" charset="-12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sz="4200" b="1">
                <a:solidFill>
                  <a:srgbClr val="008000"/>
                </a:solidFill>
                <a:ea typeface="標楷體" pitchFamily="65" charset="-120"/>
              </a:rPr>
              <a:t>    </a:t>
            </a:r>
            <a:r>
              <a:rPr lang="zh-TW" altLang="en-US" sz="4200" b="1">
                <a:solidFill>
                  <a:srgbClr val="008000"/>
                </a:solidFill>
                <a:ea typeface="標楷體" pitchFamily="65" charset="-120"/>
              </a:rPr>
              <a:t>有量有福，有愛有希望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4200" b="1">
                <a:solidFill>
                  <a:srgbClr val="008000"/>
                </a:solidFill>
                <a:ea typeface="標楷體" pitchFamily="65" charset="-120"/>
              </a:rPr>
              <a:t>    寬容的心，施比受有福</a:t>
            </a:r>
            <a:endParaRPr lang="zh-TW" altLang="en-US" sz="3600" b="1">
              <a:ea typeface="標楷體" pitchFamily="65" charset="-12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733800" y="4591050"/>
            <a:ext cx="54102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4200" b="1">
                <a:solidFill>
                  <a:schemeClr val="accent2"/>
                </a:solidFill>
                <a:ea typeface="標楷體" pitchFamily="65" charset="-120"/>
              </a:rPr>
              <a:t>關心愛滋，全民參與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4200" b="1">
                <a:solidFill>
                  <a:schemeClr val="accent2"/>
                </a:solidFill>
                <a:ea typeface="標楷體" pitchFamily="65" charset="-120"/>
              </a:rPr>
              <a:t>全身感受，平等相待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4200" b="1">
                <a:solidFill>
                  <a:schemeClr val="accent2"/>
                </a:solidFill>
                <a:ea typeface="標楷體" pitchFamily="65" charset="-120"/>
              </a:rPr>
              <a:t>全民參與，鼓舞生命</a:t>
            </a:r>
            <a:endParaRPr lang="zh-TW" altLang="en-US" sz="3600">
              <a:ea typeface="標楷體" pitchFamily="65" charset="-120"/>
            </a:endParaRP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057400" y="4694238"/>
            <a:ext cx="1676400" cy="1752600"/>
          </a:xfrm>
          <a:prstGeom prst="homePlate">
            <a:avLst>
              <a:gd name="adj" fmla="val 25000"/>
            </a:avLst>
          </a:prstGeom>
          <a:solidFill>
            <a:srgbClr val="FFCC99">
              <a:alpha val="50000"/>
            </a:srgbClr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457200" y="2438400"/>
            <a:ext cx="1676400" cy="1676400"/>
          </a:xfrm>
          <a:prstGeom prst="homePlate">
            <a:avLst>
              <a:gd name="adj" fmla="val 25000"/>
            </a:avLst>
          </a:prstGeom>
          <a:solidFill>
            <a:srgbClr val="B8F8FA">
              <a:alpha val="50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762000" y="2316163"/>
            <a:ext cx="685800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5400">
                <a:solidFill>
                  <a:srgbClr val="660066"/>
                </a:solidFill>
                <a:ea typeface="華康中黑體" pitchFamily="49" charset="-120"/>
              </a:rPr>
              <a:t>意念</a:t>
            </a:r>
            <a:endParaRPr lang="zh-TW" altLang="en-US" sz="3600">
              <a:solidFill>
                <a:srgbClr val="660066"/>
              </a:solidFill>
              <a:ea typeface="標楷體" pitchFamily="65" charset="-120"/>
            </a:endParaRPr>
          </a:p>
          <a:p>
            <a:pPr algn="ctr">
              <a:spcBef>
                <a:spcPct val="50000"/>
              </a:spcBef>
            </a:pPr>
            <a:endParaRPr lang="en-US" altLang="zh-TW" sz="3600">
              <a:solidFill>
                <a:srgbClr val="660066"/>
              </a:solidFill>
              <a:ea typeface="標楷體" pitchFamily="65" charset="-12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362200" y="4648200"/>
            <a:ext cx="6858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5400">
                <a:solidFill>
                  <a:srgbClr val="660066"/>
                </a:solidFill>
                <a:ea typeface="華康中黑體" pitchFamily="49" charset="-120"/>
              </a:rPr>
              <a:t>行動</a:t>
            </a:r>
            <a:endParaRPr lang="zh-TW" altLang="en-US" sz="3600">
              <a:solidFill>
                <a:srgbClr val="660066"/>
              </a:solidFill>
              <a:ea typeface="標楷體" pitchFamily="65" charset="-120"/>
            </a:endParaRPr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524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540" name="Group 12"/>
          <p:cNvGrpSpPr>
            <a:grpSpLocks/>
          </p:cNvGrpSpPr>
          <p:nvPr/>
        </p:nvGrpSpPr>
        <p:grpSpPr bwMode="auto">
          <a:xfrm>
            <a:off x="2590800" y="1752600"/>
            <a:ext cx="2438400" cy="228600"/>
            <a:chOff x="240" y="288"/>
            <a:chExt cx="1536" cy="144"/>
          </a:xfrm>
        </p:grpSpPr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0" y="1752600"/>
            <a:ext cx="2438400" cy="228600"/>
            <a:chOff x="240" y="288"/>
            <a:chExt cx="1536" cy="144"/>
          </a:xfrm>
        </p:grpSpPr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2554" name="Group 26"/>
          <p:cNvGrpSpPr>
            <a:grpSpLocks/>
          </p:cNvGrpSpPr>
          <p:nvPr/>
        </p:nvGrpSpPr>
        <p:grpSpPr bwMode="auto">
          <a:xfrm>
            <a:off x="6705600" y="76200"/>
            <a:ext cx="2438400" cy="228600"/>
            <a:chOff x="240" y="288"/>
            <a:chExt cx="1536" cy="144"/>
          </a:xfrm>
        </p:grpSpPr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  <p:bldP spid="22533" grpId="0" autoUpdateAnimBg="0"/>
      <p:bldP spid="22534" grpId="0" autoUpdateAnimBg="0"/>
      <p:bldP spid="22537" grpId="0" autoUpdateAnimBg="0"/>
      <p:bldP spid="2253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Rot="1" noChangeArrowheads="1"/>
          </p:cNvSpPr>
          <p:nvPr/>
        </p:nvSpPr>
        <p:spPr bwMode="auto">
          <a:xfrm>
            <a:off x="301625" y="381000"/>
            <a:ext cx="77755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zh-TW" altLang="en-US" sz="6000" b="1">
                <a:solidFill>
                  <a:srgbClr val="008000"/>
                </a:solidFill>
                <a:ea typeface="全真楷書" pitchFamily="49" charset="-120"/>
              </a:rPr>
              <a:t>一、</a:t>
            </a:r>
            <a:r>
              <a:rPr lang="en-US" altLang="en-US" sz="6000" b="1">
                <a:solidFill>
                  <a:srgbClr val="008000"/>
                </a:solidFill>
                <a:ea typeface="全真楷書" pitchFamily="49" charset="-120"/>
              </a:rPr>
              <a:t>認識愛滋病</a:t>
            </a:r>
            <a:endParaRPr lang="zh-TW" altLang="en-US" sz="4400"/>
          </a:p>
        </p:txBody>
      </p:sp>
      <p:sp>
        <p:nvSpPr>
          <p:cNvPr id="3077" name="Rectangle 5"/>
          <p:cNvSpPr>
            <a:spLocks noRot="1" noChangeArrowheads="1"/>
          </p:cNvSpPr>
          <p:nvPr/>
        </p:nvSpPr>
        <p:spPr bwMode="auto">
          <a:xfrm>
            <a:off x="381000" y="1965325"/>
            <a:ext cx="5638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（一）愛滋病的定義</a:t>
            </a:r>
            <a:endParaRPr lang="zh-TW" altLang="en-US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3078" name="Rectangle 6"/>
          <p:cNvSpPr>
            <a:spLocks noRot="1" noChangeArrowheads="1"/>
          </p:cNvSpPr>
          <p:nvPr/>
        </p:nvSpPr>
        <p:spPr bwMode="auto">
          <a:xfrm>
            <a:off x="685800" y="2819400"/>
            <a:ext cx="8153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2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即為後天免疫缺乏症候群，經由感染</a:t>
            </a:r>
            <a:r>
              <a:rPr lang="en-US" altLang="zh-TW" sz="42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HIV</a:t>
            </a:r>
            <a:r>
              <a:rPr lang="en-US" altLang="en-US" sz="42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病毒所引發的疾病</a:t>
            </a:r>
            <a:endParaRPr lang="zh-TW" altLang="en-US" sz="4200" b="1">
              <a:solidFill>
                <a:srgbClr val="3366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200" b="1">
                <a:solidFill>
                  <a:srgbClr val="990099"/>
                </a:solidFill>
                <a:latin typeface="標楷體" pitchFamily="65" charset="-120"/>
                <a:ea typeface="標楷體" pitchFamily="65" charset="-120"/>
              </a:rPr>
              <a:t>破壞人體免疫系統，失去扺抗疾病的能力，甚至喪失生命</a:t>
            </a:r>
            <a:endParaRPr lang="zh-TW" altLang="en-US" sz="3200"/>
          </a:p>
        </p:txBody>
      </p: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685800" y="1447800"/>
            <a:ext cx="7696200" cy="228600"/>
            <a:chOff x="528" y="735"/>
            <a:chExt cx="4848" cy="144"/>
          </a:xfrm>
        </p:grpSpPr>
        <p:grpSp>
          <p:nvGrpSpPr>
            <p:cNvPr id="3082" name="Group 10"/>
            <p:cNvGrpSpPr>
              <a:grpSpLocks/>
            </p:cNvGrpSpPr>
            <p:nvPr/>
          </p:nvGrpSpPr>
          <p:grpSpPr bwMode="auto">
            <a:xfrm>
              <a:off x="528" y="735"/>
              <a:ext cx="1536" cy="144"/>
              <a:chOff x="240" y="288"/>
              <a:chExt cx="1536" cy="144"/>
            </a:xfrm>
          </p:grpSpPr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089" name="Group 17"/>
            <p:cNvGrpSpPr>
              <a:grpSpLocks/>
            </p:cNvGrpSpPr>
            <p:nvPr/>
          </p:nvGrpSpPr>
          <p:grpSpPr bwMode="auto">
            <a:xfrm>
              <a:off x="2160" y="735"/>
              <a:ext cx="1536" cy="144"/>
              <a:chOff x="240" y="288"/>
              <a:chExt cx="1536" cy="144"/>
            </a:xfrm>
          </p:grpSpPr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3840" y="735"/>
              <a:ext cx="1536" cy="144"/>
              <a:chOff x="240" y="288"/>
              <a:chExt cx="1536" cy="144"/>
            </a:xfrm>
          </p:grpSpPr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pic>
        <p:nvPicPr>
          <p:cNvPr id="3103" name="Picture 31" descr="M:\youthweb\joanna\image\m8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048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30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50000">
              <a:schemeClr val="bg1"/>
            </a:gs>
            <a:gs pos="100000">
              <a:srgbClr val="FF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Rot="1" noChangeArrowheads="1"/>
          </p:cNvSpPr>
          <p:nvPr/>
        </p:nvSpPr>
        <p:spPr bwMode="auto">
          <a:xfrm>
            <a:off x="381000" y="609600"/>
            <a:ext cx="6705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</a:t>
            </a:r>
            <a:r>
              <a:rPr lang="zh-TW" altLang="en-US" sz="4400" b="1">
                <a:solidFill>
                  <a:srgbClr val="0000FF"/>
                </a:solidFill>
                <a:ea typeface="華康中黑體" pitchFamily="49" charset="-120"/>
              </a:rPr>
              <a:t>二</a:t>
            </a: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）愛滋病病發過程</a:t>
            </a:r>
            <a:endParaRPr lang="zh-TW" altLang="en-US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5126" name="Rectangle 6"/>
          <p:cNvSpPr>
            <a:spLocks noRot="1" noChangeArrowheads="1"/>
          </p:cNvSpPr>
          <p:nvPr/>
        </p:nvSpPr>
        <p:spPr bwMode="auto">
          <a:xfrm>
            <a:off x="533400" y="1463675"/>
            <a:ext cx="8458200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病毒感染</a:t>
            </a:r>
            <a:endParaRPr lang="zh-TW" altLang="en-US" sz="4000" b="1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zh-TW" altLang="en-US" sz="4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感染愛滋病毒後，</a:t>
            </a:r>
            <a:r>
              <a:rPr lang="en-US" altLang="en-US" sz="4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空窗期至少</a:t>
            </a:r>
            <a:r>
              <a:rPr lang="zh-TW" altLang="en-US" sz="4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有</a:t>
            </a:r>
            <a:r>
              <a:rPr lang="en-US" altLang="en-US" sz="4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六至十二週</a:t>
            </a:r>
            <a:endParaRPr lang="en-US" altLang="en-US" sz="4000" b="1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少數病人於數週或數月後可能出現急性症狀，爾後進入沒有症狀的潛伏期</a:t>
            </a:r>
            <a:endParaRPr lang="zh-TW" altLang="en-US" sz="3200"/>
          </a:p>
        </p:txBody>
      </p:sp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6629400" y="6400800"/>
            <a:ext cx="2438400" cy="228600"/>
            <a:chOff x="240" y="288"/>
            <a:chExt cx="1536" cy="144"/>
          </a:xfrm>
        </p:grpSpPr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47" name="Rectangle 27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48" name="Rectangle 28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0" name="Rectangle 30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1" name="Rectangle 31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152" name="Group 32"/>
          <p:cNvGrpSpPr>
            <a:grpSpLocks/>
          </p:cNvGrpSpPr>
          <p:nvPr/>
        </p:nvGrpSpPr>
        <p:grpSpPr bwMode="auto">
          <a:xfrm>
            <a:off x="4038600" y="6400800"/>
            <a:ext cx="2438400" cy="228600"/>
            <a:chOff x="240" y="288"/>
            <a:chExt cx="1536" cy="144"/>
          </a:xfrm>
        </p:grpSpPr>
        <p:sp>
          <p:nvSpPr>
            <p:cNvPr id="5153" name="Rectangle 33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4" name="Rectangle 34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5" name="Rectangle 35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6" name="Rectangle 36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7" name="Rectangle 37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159" name="Group 39"/>
          <p:cNvGrpSpPr>
            <a:grpSpLocks/>
          </p:cNvGrpSpPr>
          <p:nvPr/>
        </p:nvGrpSpPr>
        <p:grpSpPr bwMode="auto">
          <a:xfrm>
            <a:off x="0" y="228600"/>
            <a:ext cx="2438400" cy="228600"/>
            <a:chOff x="240" y="288"/>
            <a:chExt cx="1536" cy="144"/>
          </a:xfrm>
        </p:grpSpPr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61" name="Rectangle 41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62" name="Rectangle 42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63" name="Rectangle 43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64" name="Rectangle 44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65" name="Rectangle 45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5166" name="Picture 46" descr="M:\youthweb\joanna\image\m2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4572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  <p:bldP spid="51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8" name="AutoShape 40"/>
          <p:cNvSpPr>
            <a:spLocks noChangeArrowheads="1"/>
          </p:cNvSpPr>
          <p:nvPr/>
        </p:nvSpPr>
        <p:spPr bwMode="auto">
          <a:xfrm>
            <a:off x="152400" y="4343400"/>
            <a:ext cx="4191000" cy="2133600"/>
          </a:xfrm>
          <a:prstGeom prst="irregularSeal1">
            <a:avLst/>
          </a:prstGeom>
          <a:gradFill rotWithShape="0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0" name="Rectangle 2"/>
          <p:cNvSpPr>
            <a:spLocks noRot="1" noChangeArrowheads="1"/>
          </p:cNvSpPr>
          <p:nvPr/>
        </p:nvSpPr>
        <p:spPr bwMode="auto">
          <a:xfrm>
            <a:off x="533400" y="1143000"/>
            <a:ext cx="8458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發病時有體重急遽減輕、疲倦、夜間盜汗、持續發燒、下痢、淋巴腺腫大，並可能發生</a:t>
            </a:r>
            <a:r>
              <a:rPr lang="en-US" altLang="en-US" sz="4000" b="1">
                <a:solidFill>
                  <a:srgbClr val="CC0000"/>
                </a:solidFill>
                <a:ea typeface="標楷體" pitchFamily="65" charset="-120"/>
              </a:rPr>
              <a:t>伺機性感染</a:t>
            </a: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或出現</a:t>
            </a:r>
            <a:r>
              <a:rPr lang="en-US" altLang="en-US" sz="4000" b="1">
                <a:solidFill>
                  <a:srgbClr val="CC0000"/>
                </a:solidFill>
                <a:ea typeface="標楷體" pitchFamily="65" charset="-120"/>
              </a:rPr>
              <a:t>卡波西氏肉瘤</a:t>
            </a: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等</a:t>
            </a:r>
            <a:endParaRPr lang="zh-TW" altLang="en-US" sz="3200"/>
          </a:p>
        </p:txBody>
      </p:sp>
      <p:pic>
        <p:nvPicPr>
          <p:cNvPr id="17411" name="Picture 3" descr="M:\youthweb\joanna\image\m7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81400"/>
            <a:ext cx="2590800" cy="2590800"/>
          </a:xfrm>
          <a:prstGeom prst="rect">
            <a:avLst/>
          </a:prstGeom>
          <a:noFill/>
        </p:spPr>
      </p:pic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3657600" y="4800600"/>
            <a:ext cx="5029200" cy="1600200"/>
            <a:chOff x="2304" y="2976"/>
            <a:chExt cx="3168" cy="1008"/>
          </a:xfrm>
        </p:grpSpPr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3936" y="3840"/>
              <a:ext cx="1536" cy="144"/>
              <a:chOff x="240" y="288"/>
              <a:chExt cx="1536" cy="144"/>
            </a:xfrm>
          </p:grpSpPr>
          <p:sp>
            <p:nvSpPr>
              <p:cNvPr id="17414" name="Rectangle 6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15" name="Rectangle 7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16" name="Rectangle 8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17" name="Rectangle 9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18" name="Rectangle 10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19" name="Rectangle 11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7420" name="Group 12"/>
            <p:cNvGrpSpPr>
              <a:grpSpLocks/>
            </p:cNvGrpSpPr>
            <p:nvPr/>
          </p:nvGrpSpPr>
          <p:grpSpPr bwMode="auto">
            <a:xfrm>
              <a:off x="2304" y="3840"/>
              <a:ext cx="1536" cy="144"/>
              <a:chOff x="240" y="288"/>
              <a:chExt cx="1536" cy="144"/>
            </a:xfrm>
          </p:grpSpPr>
          <p:sp>
            <p:nvSpPr>
              <p:cNvPr id="17421" name="Rectangle 13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2" name="Rectangle 14"/>
              <p:cNvSpPr>
                <a:spLocks noChangeArrowheads="1"/>
              </p:cNvSpPr>
              <p:nvPr/>
            </p:nvSpPr>
            <p:spPr bwMode="auto">
              <a:xfrm>
                <a:off x="528" y="288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3" name="Rectangle 15"/>
              <p:cNvSpPr>
                <a:spLocks noChangeArrowheads="1"/>
              </p:cNvSpPr>
              <p:nvPr/>
            </p:nvSpPr>
            <p:spPr bwMode="auto">
              <a:xfrm>
                <a:off x="816" y="28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4" name="Rectangle 16"/>
              <p:cNvSpPr>
                <a:spLocks noChangeArrowheads="1"/>
              </p:cNvSpPr>
              <p:nvPr/>
            </p:nvSpPr>
            <p:spPr bwMode="auto">
              <a:xfrm>
                <a:off x="1104" y="288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5" name="Rectangle 17"/>
              <p:cNvSpPr>
                <a:spLocks noChangeArrowheads="1"/>
              </p:cNvSpPr>
              <p:nvPr/>
            </p:nvSpPr>
            <p:spPr bwMode="auto">
              <a:xfrm>
                <a:off x="1344" y="288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426" name="Rectangle 18"/>
              <p:cNvSpPr>
                <a:spLocks noChangeArrowheads="1"/>
              </p:cNvSpPr>
              <p:nvPr/>
            </p:nvSpPr>
            <p:spPr bwMode="auto">
              <a:xfrm>
                <a:off x="1632" y="288"/>
                <a:ext cx="144" cy="14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5328" y="3264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28" name="Rectangle 20"/>
            <p:cNvSpPr>
              <a:spLocks noChangeArrowheads="1"/>
            </p:cNvSpPr>
            <p:nvPr/>
          </p:nvSpPr>
          <p:spPr bwMode="auto">
            <a:xfrm>
              <a:off x="5328" y="2976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29" name="Rectangle 21"/>
            <p:cNvSpPr>
              <a:spLocks noChangeArrowheads="1"/>
            </p:cNvSpPr>
            <p:nvPr/>
          </p:nvSpPr>
          <p:spPr bwMode="auto">
            <a:xfrm>
              <a:off x="5328" y="3552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430" name="Group 22"/>
          <p:cNvGrpSpPr>
            <a:grpSpLocks/>
          </p:cNvGrpSpPr>
          <p:nvPr/>
        </p:nvGrpSpPr>
        <p:grpSpPr bwMode="auto">
          <a:xfrm>
            <a:off x="2590800" y="457200"/>
            <a:ext cx="2438400" cy="228600"/>
            <a:chOff x="240" y="288"/>
            <a:chExt cx="1536" cy="144"/>
          </a:xfrm>
        </p:grpSpPr>
        <p:sp>
          <p:nvSpPr>
            <p:cNvPr id="17431" name="Rectangle 23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32" name="Rectangle 24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34" name="Rectangle 26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36" name="Rectangle 28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437" name="Group 29"/>
          <p:cNvGrpSpPr>
            <a:grpSpLocks/>
          </p:cNvGrpSpPr>
          <p:nvPr/>
        </p:nvGrpSpPr>
        <p:grpSpPr bwMode="auto">
          <a:xfrm>
            <a:off x="0" y="457200"/>
            <a:ext cx="2438400" cy="228600"/>
            <a:chOff x="240" y="288"/>
            <a:chExt cx="1536" cy="144"/>
          </a:xfrm>
        </p:grpSpPr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39" name="Rectangle 31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41" name="Rectangle 33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42" name="Rectangle 34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7444" name="Rectangle 36"/>
          <p:cNvSpPr>
            <a:spLocks noRot="1" noChangeArrowheads="1"/>
          </p:cNvSpPr>
          <p:nvPr/>
        </p:nvSpPr>
        <p:spPr bwMode="auto">
          <a:xfrm>
            <a:off x="457200" y="4495800"/>
            <a:ext cx="838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zh-TW" sz="8000" b="1">
                <a:solidFill>
                  <a:srgbClr val="0000FF"/>
                </a:solidFill>
                <a:latin typeface="華康少女文字W6" pitchFamily="49" charset="-120"/>
                <a:ea typeface="華康少女文字W6" pitchFamily="49" charset="-120"/>
              </a:rPr>
              <a:t>A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7445" name="Rectangle 37"/>
          <p:cNvSpPr>
            <a:spLocks noRot="1" noChangeArrowheads="1"/>
          </p:cNvSpPr>
          <p:nvPr/>
        </p:nvSpPr>
        <p:spPr bwMode="auto">
          <a:xfrm>
            <a:off x="1295400" y="4648200"/>
            <a:ext cx="838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zh-TW" sz="8000" b="1">
                <a:solidFill>
                  <a:srgbClr val="0000FF"/>
                </a:solidFill>
                <a:latin typeface="華康少女文字W6" pitchFamily="49" charset="-120"/>
                <a:ea typeface="華康少女文字W6" pitchFamily="49" charset="-120"/>
              </a:rPr>
              <a:t>I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7446" name="Rectangle 38"/>
          <p:cNvSpPr>
            <a:spLocks noRot="1" noChangeArrowheads="1"/>
          </p:cNvSpPr>
          <p:nvPr/>
        </p:nvSpPr>
        <p:spPr bwMode="auto">
          <a:xfrm>
            <a:off x="2057400" y="4343400"/>
            <a:ext cx="838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zh-TW" sz="8000" b="1">
                <a:solidFill>
                  <a:srgbClr val="0000FF"/>
                </a:solidFill>
                <a:latin typeface="華康少女文字W6" pitchFamily="49" charset="-120"/>
                <a:ea typeface="華康少女文字W6" pitchFamily="49" charset="-120"/>
              </a:rPr>
              <a:t>D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7447" name="Rectangle 39"/>
          <p:cNvSpPr>
            <a:spLocks noRot="1" noChangeArrowheads="1"/>
          </p:cNvSpPr>
          <p:nvPr/>
        </p:nvSpPr>
        <p:spPr bwMode="auto">
          <a:xfrm>
            <a:off x="2971800" y="4572000"/>
            <a:ext cx="838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zh-TW" sz="8000" b="1">
                <a:solidFill>
                  <a:srgbClr val="0000FF"/>
                </a:solidFill>
                <a:latin typeface="華康少女文字W6" pitchFamily="49" charset="-120"/>
                <a:ea typeface="華康少女文字W6" pitchFamily="49" charset="-120"/>
              </a:rPr>
              <a:t>S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  <p:bldP spid="17444" grpId="0" build="p" autoUpdateAnimBg="0"/>
      <p:bldP spid="17445" grpId="0" build="p" autoUpdateAnimBg="0"/>
      <p:bldP spid="17446" grpId="0" build="p" autoUpdateAnimBg="0"/>
      <p:bldP spid="174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Rot="1" noChangeArrowheads="1"/>
          </p:cNvSpPr>
          <p:nvPr/>
        </p:nvSpPr>
        <p:spPr bwMode="auto">
          <a:xfrm>
            <a:off x="682625" y="381000"/>
            <a:ext cx="77755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6000" b="1">
                <a:solidFill>
                  <a:srgbClr val="008000"/>
                </a:solidFill>
                <a:ea typeface="全真楷書" pitchFamily="49" charset="-120"/>
              </a:rPr>
              <a:t>二、愛滋病的感染</a:t>
            </a:r>
            <a:endParaRPr lang="zh-TW" altLang="en-US" sz="4400"/>
          </a:p>
        </p:txBody>
      </p:sp>
      <p:sp>
        <p:nvSpPr>
          <p:cNvPr id="6147" name="Rectangle 3"/>
          <p:cNvSpPr>
            <a:spLocks noRot="1" noChangeArrowheads="1"/>
          </p:cNvSpPr>
          <p:nvPr/>
        </p:nvSpPr>
        <p:spPr bwMode="auto">
          <a:xfrm>
            <a:off x="381000" y="1295400"/>
            <a:ext cx="5638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（一）感染途徑</a:t>
            </a:r>
            <a:endParaRPr lang="zh-TW" altLang="en-US" sz="3200"/>
          </a:p>
        </p:txBody>
      </p:sp>
      <p:sp>
        <p:nvSpPr>
          <p:cNvPr id="6148" name="Rectangle 4"/>
          <p:cNvSpPr>
            <a:spLocks noRot="1" noChangeArrowheads="1"/>
          </p:cNvSpPr>
          <p:nvPr/>
        </p:nvSpPr>
        <p:spPr bwMode="auto">
          <a:xfrm>
            <a:off x="685800" y="1905000"/>
            <a:ext cx="84582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與愛滋病毒帶原者發生性行為</a:t>
            </a:r>
            <a:endParaRPr lang="zh-TW" altLang="en-US" sz="4000" b="1">
              <a:solidFill>
                <a:srgbClr val="3366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3399"/>
                </a:solidFill>
                <a:ea typeface="標楷體" pitchFamily="65" charset="-120"/>
              </a:rPr>
              <a:t>血液感染：</a:t>
            </a:r>
            <a:r>
              <a:rPr lang="zh-TW" altLang="en-US" sz="4000" b="1">
                <a:solidFill>
                  <a:srgbClr val="003399"/>
                </a:solidFill>
                <a:ea typeface="標楷體" pitchFamily="65" charset="-120"/>
              </a:rPr>
              <a:t>輸</a:t>
            </a:r>
            <a:r>
              <a:rPr lang="en-US" altLang="en-US" sz="4000" b="1">
                <a:solidFill>
                  <a:srgbClr val="003399"/>
                </a:solidFill>
                <a:ea typeface="標楷體" pitchFamily="65" charset="-120"/>
              </a:rPr>
              <a:t>入被愛滋病毒汙染的血液、血液製劑；與愛滋病毒帶原者共用針筒、針頭；接受愛滋病毒帶原者的器官移植</a:t>
            </a:r>
            <a:endParaRPr lang="en-US" altLang="en-US" sz="4000" b="1">
              <a:ea typeface="標楷體" pitchFamily="65" charset="-12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母子垂直感染</a:t>
            </a:r>
            <a:endParaRPr lang="zh-TW" altLang="en-US" sz="3200"/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6629400" y="6553200"/>
            <a:ext cx="2438400" cy="228600"/>
            <a:chOff x="240" y="288"/>
            <a:chExt cx="1536" cy="144"/>
          </a:xfrm>
        </p:grpSpPr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156" name="Group 12"/>
          <p:cNvGrpSpPr>
            <a:grpSpLocks/>
          </p:cNvGrpSpPr>
          <p:nvPr/>
        </p:nvGrpSpPr>
        <p:grpSpPr bwMode="auto">
          <a:xfrm>
            <a:off x="4038600" y="6553200"/>
            <a:ext cx="2438400" cy="228600"/>
            <a:chOff x="240" y="288"/>
            <a:chExt cx="1536" cy="144"/>
          </a:xfrm>
        </p:grpSpPr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0" y="152400"/>
            <a:ext cx="2438400" cy="228600"/>
            <a:chOff x="240" y="288"/>
            <a:chExt cx="1536" cy="144"/>
          </a:xfrm>
        </p:grpSpPr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240" y="288"/>
              <a:ext cx="144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528" y="288"/>
              <a:ext cx="144" cy="144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816" y="288"/>
              <a:ext cx="144" cy="1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1104" y="2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1344" y="288"/>
              <a:ext cx="144" cy="144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1632" y="288"/>
              <a:ext cx="144" cy="1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6171" name="Object 27"/>
          <p:cNvGraphicFramePr>
            <a:graphicFrameLocks noChangeAspect="1"/>
          </p:cNvGraphicFramePr>
          <p:nvPr/>
        </p:nvGraphicFramePr>
        <p:xfrm>
          <a:off x="6629400" y="5092700"/>
          <a:ext cx="19050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Clip" r:id="rId4" imgW="2104920" imgH="1698840" progId="MS_ClipArt_Gallery.5">
                  <p:embed/>
                </p:oleObj>
              </mc:Choice>
              <mc:Fallback>
                <p:oleObj name="Clip" r:id="rId4" imgW="2104920" imgH="1698840" progId="MS_ClipArt_Gallery.5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092700"/>
                        <a:ext cx="1905000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0" name="Rectangle 188"/>
          <p:cNvSpPr>
            <a:spLocks noRot="1" noChangeArrowheads="1"/>
          </p:cNvSpPr>
          <p:nvPr/>
        </p:nvSpPr>
        <p:spPr bwMode="auto">
          <a:xfrm>
            <a:off x="-762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tabLst>
                <a:tab pos="1524000" algn="l"/>
              </a:tabLst>
            </a:pPr>
            <a:r>
              <a:rPr lang="zh-TW" altLang="en-US" sz="3000" b="1">
                <a:solidFill>
                  <a:srgbClr val="008000"/>
                </a:solidFill>
                <a:latin typeface="華康中黑體" pitchFamily="49" charset="-120"/>
                <a:ea typeface="華康中黑體" pitchFamily="49" charset="-120"/>
              </a:rPr>
              <a:t>臺灣地區感染人類免疫缺乏病毒者趨勢圖</a:t>
            </a:r>
            <a:endParaRPr lang="zh-TW" altLang="en-US" sz="2800" b="1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algn="ctr">
              <a:spcBef>
                <a:spcPct val="20000"/>
              </a:spcBef>
              <a:tabLst>
                <a:tab pos="1524000" algn="l"/>
              </a:tabLst>
            </a:pPr>
            <a:r>
              <a:rPr lang="en-US" altLang="zh-TW" sz="3000" b="1">
                <a:solidFill>
                  <a:srgbClr val="008000"/>
                </a:solidFill>
                <a:latin typeface="華康中黑體" pitchFamily="49" charset="-120"/>
                <a:ea typeface="華康中黑體" pitchFamily="49" charset="-120"/>
              </a:rPr>
              <a:t>〈</a:t>
            </a:r>
            <a:r>
              <a:rPr lang="zh-TW" altLang="en-US" sz="3000" b="1">
                <a:solidFill>
                  <a:srgbClr val="008000"/>
                </a:solidFill>
                <a:latin typeface="華康中黑體" pitchFamily="49" charset="-120"/>
                <a:ea typeface="華康中黑體" pitchFamily="49" charset="-120"/>
              </a:rPr>
              <a:t>本國藉</a:t>
            </a:r>
            <a:r>
              <a:rPr lang="en-US" altLang="zh-TW" sz="3000" b="1">
                <a:solidFill>
                  <a:srgbClr val="008000"/>
                </a:solidFill>
                <a:latin typeface="華康中黑體" pitchFamily="49" charset="-120"/>
                <a:ea typeface="華康中黑體" pitchFamily="49" charset="-120"/>
              </a:rPr>
              <a:t>〉</a:t>
            </a:r>
            <a:r>
              <a:rPr lang="en-US" altLang="zh-TW" sz="28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1994~2003.12</a:t>
            </a:r>
          </a:p>
        </p:txBody>
      </p:sp>
      <p:sp>
        <p:nvSpPr>
          <p:cNvPr id="18619" name="Rectangle 187"/>
          <p:cNvSpPr>
            <a:spLocks noRot="1" noChangeArrowheads="1"/>
          </p:cNvSpPr>
          <p:nvPr/>
        </p:nvSpPr>
        <p:spPr bwMode="auto">
          <a:xfrm>
            <a:off x="381000" y="64008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zh-TW" altLang="en-US" sz="2000" b="1">
                <a:solidFill>
                  <a:srgbClr val="CC0000"/>
                </a:solidFill>
                <a:ea typeface="華康中黑體" pitchFamily="49" charset="-120"/>
              </a:rPr>
              <a:t>注：感染者包括發病者</a:t>
            </a:r>
            <a:r>
              <a:rPr lang="zh-TW" altLang="en-US" sz="2000" b="1">
                <a:solidFill>
                  <a:schemeClr val="tx2"/>
                </a:solidFill>
                <a:ea typeface="華康中黑體" pitchFamily="49" charset="-120"/>
              </a:rPr>
              <a:t>                         西元年</a:t>
            </a:r>
            <a:endParaRPr lang="zh-TW" altLang="en-US" sz="3200"/>
          </a:p>
        </p:txBody>
      </p:sp>
      <p:grpSp>
        <p:nvGrpSpPr>
          <p:cNvPr id="18632" name="Group 200"/>
          <p:cNvGrpSpPr>
            <a:grpSpLocks/>
          </p:cNvGrpSpPr>
          <p:nvPr/>
        </p:nvGrpSpPr>
        <p:grpSpPr bwMode="auto">
          <a:xfrm>
            <a:off x="404813" y="358775"/>
            <a:ext cx="8205787" cy="6270625"/>
            <a:chOff x="255" y="226"/>
            <a:chExt cx="5169" cy="3950"/>
          </a:xfrm>
        </p:grpSpPr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/>
            <a:srcRect l="48691" t="15591" r="9642" b="9450"/>
            <a:stretch>
              <a:fillRect/>
            </a:stretch>
          </p:blipFill>
          <p:spPr bwMode="auto">
            <a:xfrm>
              <a:off x="1121" y="226"/>
              <a:ext cx="4303" cy="3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599" name="Line 167"/>
            <p:cNvSpPr>
              <a:spLocks noChangeShapeType="1"/>
            </p:cNvSpPr>
            <p:nvPr/>
          </p:nvSpPr>
          <p:spPr bwMode="auto">
            <a:xfrm>
              <a:off x="975" y="393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00" name="Line 168"/>
            <p:cNvSpPr>
              <a:spLocks noChangeShapeType="1"/>
            </p:cNvSpPr>
            <p:nvPr/>
          </p:nvSpPr>
          <p:spPr bwMode="auto">
            <a:xfrm>
              <a:off x="975" y="3753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01" name="Line 169"/>
            <p:cNvSpPr>
              <a:spLocks noChangeShapeType="1"/>
            </p:cNvSpPr>
            <p:nvPr/>
          </p:nvSpPr>
          <p:spPr bwMode="auto">
            <a:xfrm>
              <a:off x="1071" y="3705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12" name="Rectangle 180"/>
            <p:cNvSpPr>
              <a:spLocks noRot="1" noChangeArrowheads="1"/>
            </p:cNvSpPr>
            <p:nvPr/>
          </p:nvSpPr>
          <p:spPr bwMode="auto">
            <a:xfrm>
              <a:off x="591" y="297"/>
              <a:ext cx="432" cy="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800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700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600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500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400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300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200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100</a:t>
              </a:r>
            </a:p>
            <a:p>
              <a:pPr marL="342900" indent="-342900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en-US" altLang="en-US" sz="2200" b="1">
                  <a:solidFill>
                    <a:schemeClr val="tx2"/>
                  </a:solidFill>
                  <a:ea typeface="標楷體" pitchFamily="65" charset="-120"/>
                </a:rPr>
                <a:t>    0</a:t>
              </a:r>
              <a:endParaRPr lang="en-US" altLang="zh-TW"/>
            </a:p>
          </p:txBody>
        </p:sp>
        <p:sp>
          <p:nvSpPr>
            <p:cNvPr id="18613" name="Rectangle 181"/>
            <p:cNvSpPr>
              <a:spLocks noRot="1" noChangeArrowheads="1"/>
            </p:cNvSpPr>
            <p:nvPr/>
          </p:nvSpPr>
          <p:spPr bwMode="auto">
            <a:xfrm>
              <a:off x="255" y="1353"/>
              <a:ext cx="336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tabLst>
                  <a:tab pos="1524000" algn="l"/>
                </a:tabLst>
              </a:pPr>
              <a:r>
                <a:rPr lang="zh-TW" altLang="en-US" sz="2200" b="1">
                  <a:solidFill>
                    <a:schemeClr val="tx2"/>
                  </a:solidFill>
                  <a:ea typeface="全真中圓體" pitchFamily="49" charset="-120"/>
                </a:rPr>
                <a:t>病例數</a:t>
              </a:r>
              <a:endParaRPr lang="zh-TW" altLang="en-US"/>
            </a:p>
          </p:txBody>
        </p:sp>
        <p:grpSp>
          <p:nvGrpSpPr>
            <p:cNvPr id="18621" name="Group 189"/>
            <p:cNvGrpSpPr>
              <a:grpSpLocks/>
            </p:cNvGrpSpPr>
            <p:nvPr/>
          </p:nvGrpSpPr>
          <p:grpSpPr bwMode="auto">
            <a:xfrm>
              <a:off x="1248" y="864"/>
              <a:ext cx="2304" cy="288"/>
              <a:chOff x="1248" y="528"/>
              <a:chExt cx="2304" cy="288"/>
            </a:xfrm>
          </p:grpSpPr>
          <p:sp>
            <p:nvSpPr>
              <p:cNvPr id="18615" name="Rectangle 183"/>
              <p:cNvSpPr>
                <a:spLocks noRot="1" noChangeArrowheads="1"/>
              </p:cNvSpPr>
              <p:nvPr/>
            </p:nvSpPr>
            <p:spPr bwMode="auto">
              <a:xfrm>
                <a:off x="2736" y="528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tabLst>
                    <a:tab pos="1524000" algn="l"/>
                  </a:tabLst>
                </a:pPr>
                <a:r>
                  <a:rPr lang="en-US" altLang="en-US" sz="2800" b="1">
                    <a:solidFill>
                      <a:schemeClr val="tx2"/>
                    </a:solidFill>
                    <a:ea typeface="全真中圓體" pitchFamily="49" charset="-120"/>
                  </a:rPr>
                  <a:t>感染</a:t>
                </a:r>
                <a:r>
                  <a:rPr lang="zh-TW" altLang="en-US" sz="2800" b="1">
                    <a:solidFill>
                      <a:schemeClr val="tx2"/>
                    </a:solidFill>
                    <a:ea typeface="全真中圓體" pitchFamily="49" charset="-120"/>
                  </a:rPr>
                  <a:t>者</a:t>
                </a:r>
              </a:p>
            </p:txBody>
          </p:sp>
          <p:sp>
            <p:nvSpPr>
              <p:cNvPr id="18616" name="Rectangle 184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92" cy="192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8617" name="Rectangle 185"/>
              <p:cNvSpPr>
                <a:spLocks noChangeArrowheads="1"/>
              </p:cNvSpPr>
              <p:nvPr/>
            </p:nvSpPr>
            <p:spPr bwMode="auto">
              <a:xfrm>
                <a:off x="2592" y="624"/>
                <a:ext cx="192" cy="192"/>
              </a:xfrm>
              <a:prstGeom prst="rect">
                <a:avLst/>
              </a:prstGeom>
              <a:solidFill>
                <a:srgbClr val="CC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8618" name="Rectangle 186"/>
              <p:cNvSpPr>
                <a:spLocks noRot="1" noChangeArrowheads="1"/>
              </p:cNvSpPr>
              <p:nvPr/>
            </p:nvSpPr>
            <p:spPr bwMode="auto">
              <a:xfrm>
                <a:off x="1392" y="528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tabLst>
                    <a:tab pos="1524000" algn="l"/>
                  </a:tabLst>
                </a:pPr>
                <a:r>
                  <a:rPr lang="zh-TW" altLang="en-US" sz="2800" b="1">
                    <a:solidFill>
                      <a:schemeClr val="tx2"/>
                    </a:solidFill>
                    <a:ea typeface="全真中圓體" pitchFamily="49" charset="-120"/>
                  </a:rPr>
                  <a:t>發病者</a:t>
                </a:r>
                <a:endParaRPr lang="zh-TW" altLang="en-US" sz="3200"/>
              </a:p>
            </p:txBody>
          </p:sp>
        </p:grpSp>
        <p:sp>
          <p:nvSpPr>
            <p:cNvPr id="18623" name="Line 191"/>
            <p:cNvSpPr>
              <a:spLocks noChangeShapeType="1"/>
            </p:cNvSpPr>
            <p:nvPr/>
          </p:nvSpPr>
          <p:spPr bwMode="auto">
            <a:xfrm>
              <a:off x="965" y="96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24" name="Line 192"/>
            <p:cNvSpPr>
              <a:spLocks noChangeShapeType="1"/>
            </p:cNvSpPr>
            <p:nvPr/>
          </p:nvSpPr>
          <p:spPr bwMode="auto">
            <a:xfrm>
              <a:off x="965" y="57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25" name="Line 193"/>
            <p:cNvSpPr>
              <a:spLocks noChangeShapeType="1"/>
            </p:cNvSpPr>
            <p:nvPr/>
          </p:nvSpPr>
          <p:spPr bwMode="auto">
            <a:xfrm>
              <a:off x="965" y="134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26" name="Line 194"/>
            <p:cNvSpPr>
              <a:spLocks noChangeShapeType="1"/>
            </p:cNvSpPr>
            <p:nvPr/>
          </p:nvSpPr>
          <p:spPr bwMode="auto">
            <a:xfrm>
              <a:off x="960" y="177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27" name="Line 195"/>
            <p:cNvSpPr>
              <a:spLocks noChangeShapeType="1"/>
            </p:cNvSpPr>
            <p:nvPr/>
          </p:nvSpPr>
          <p:spPr bwMode="auto">
            <a:xfrm>
              <a:off x="960" y="216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28" name="Line 196"/>
            <p:cNvSpPr>
              <a:spLocks noChangeShapeType="1"/>
            </p:cNvSpPr>
            <p:nvPr/>
          </p:nvSpPr>
          <p:spPr bwMode="auto">
            <a:xfrm>
              <a:off x="965" y="254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29" name="Line 197"/>
            <p:cNvSpPr>
              <a:spLocks noChangeShapeType="1"/>
            </p:cNvSpPr>
            <p:nvPr/>
          </p:nvSpPr>
          <p:spPr bwMode="auto">
            <a:xfrm>
              <a:off x="965" y="297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630" name="Line 198"/>
            <p:cNvSpPr>
              <a:spLocks noChangeShapeType="1"/>
            </p:cNvSpPr>
            <p:nvPr/>
          </p:nvSpPr>
          <p:spPr bwMode="auto">
            <a:xfrm>
              <a:off x="965" y="336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20" grpId="0" build="p" autoUpdateAnimBg="0"/>
      <p:bldP spid="186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0" y="762000"/>
          <a:ext cx="9148763" cy="611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Chart" r:id="rId4" imgW="6096361" imgH="4077182" progId="MSGraph.Chart.8">
                  <p:embed followColorScheme="full"/>
                </p:oleObj>
              </mc:Choice>
              <mc:Fallback>
                <p:oleObj name="Chart" r:id="rId4" imgW="6096361" imgH="4077182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9148763" cy="611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Line 3"/>
          <p:cNvSpPr>
            <a:spLocks noChangeShapeType="1"/>
          </p:cNvSpPr>
          <p:nvPr/>
        </p:nvSpPr>
        <p:spPr bwMode="auto">
          <a:xfrm flipV="1">
            <a:off x="1828800" y="3505200"/>
            <a:ext cx="129540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0" name="Rectangle 4"/>
          <p:cNvSpPr>
            <a:spLocks noRot="1" noChangeArrowheads="1"/>
          </p:cNvSpPr>
          <p:nvPr/>
        </p:nvSpPr>
        <p:spPr bwMode="auto">
          <a:xfrm>
            <a:off x="1066800" y="4632325"/>
            <a:ext cx="2209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3500" b="1">
                <a:solidFill>
                  <a:srgbClr val="0000FF"/>
                </a:solidFill>
                <a:ea typeface="華康中黑體" pitchFamily="49" charset="-120"/>
              </a:rPr>
              <a:t>36.31%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 flipV="1">
            <a:off x="7086600" y="3352800"/>
            <a:ext cx="9144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2" name="Rectangle 6"/>
          <p:cNvSpPr>
            <a:spLocks noRot="1" noChangeArrowheads="1"/>
          </p:cNvSpPr>
          <p:nvPr/>
        </p:nvSpPr>
        <p:spPr bwMode="auto">
          <a:xfrm>
            <a:off x="7010400" y="4267200"/>
            <a:ext cx="2057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3500" b="1">
                <a:solidFill>
                  <a:srgbClr val="0000FF"/>
                </a:solidFill>
                <a:ea typeface="華康中黑體" pitchFamily="49" charset="-120"/>
              </a:rPr>
              <a:t>39.84%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3810000" y="1676400"/>
            <a:ext cx="5334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4" name="Rectangle 8"/>
          <p:cNvSpPr>
            <a:spLocks noRot="1" noChangeArrowheads="1"/>
          </p:cNvSpPr>
          <p:nvPr/>
        </p:nvSpPr>
        <p:spPr bwMode="auto">
          <a:xfrm>
            <a:off x="0" y="2057400"/>
            <a:ext cx="2209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3500" b="1">
                <a:solidFill>
                  <a:srgbClr val="0000FF"/>
                </a:solidFill>
                <a:ea typeface="華康中黑體" pitchFamily="49" charset="-120"/>
              </a:rPr>
              <a:t>11.91%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600200" y="2438400"/>
            <a:ext cx="8382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1447800" y="1905000"/>
            <a:ext cx="11430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8" name="Rectangle 12"/>
          <p:cNvSpPr>
            <a:spLocks noRot="1" noChangeArrowheads="1"/>
          </p:cNvSpPr>
          <p:nvPr/>
        </p:nvSpPr>
        <p:spPr bwMode="auto">
          <a:xfrm>
            <a:off x="152400" y="1431925"/>
            <a:ext cx="2209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3500" b="1">
                <a:solidFill>
                  <a:srgbClr val="0000FF"/>
                </a:solidFill>
                <a:ea typeface="華康中黑體" pitchFamily="49" charset="-120"/>
              </a:rPr>
              <a:t>1.02%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286000" y="1905000"/>
            <a:ext cx="3810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0" name="Rectangle 14"/>
          <p:cNvSpPr>
            <a:spLocks noRot="1" noChangeArrowheads="1"/>
          </p:cNvSpPr>
          <p:nvPr/>
        </p:nvSpPr>
        <p:spPr bwMode="auto">
          <a:xfrm>
            <a:off x="1676400" y="1431925"/>
            <a:ext cx="2209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3500" b="1">
                <a:solidFill>
                  <a:srgbClr val="0000FF"/>
                </a:solidFill>
                <a:ea typeface="華康中黑體" pitchFamily="49" charset="-120"/>
              </a:rPr>
              <a:t>2.15%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9471" name="Rectangle 15"/>
          <p:cNvSpPr>
            <a:spLocks noRot="1" noChangeArrowheads="1"/>
          </p:cNvSpPr>
          <p:nvPr/>
        </p:nvSpPr>
        <p:spPr bwMode="auto">
          <a:xfrm>
            <a:off x="4267200" y="1295400"/>
            <a:ext cx="2209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3500" b="1">
                <a:solidFill>
                  <a:srgbClr val="0000FF"/>
                </a:solidFill>
                <a:ea typeface="華康中黑體" pitchFamily="49" charset="-120"/>
              </a:rPr>
              <a:t>8.77%</a:t>
            </a:r>
            <a:endParaRPr lang="en-US" altLang="zh-TW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19472" name="Rectangle 16"/>
          <p:cNvSpPr>
            <a:spLocks noRot="1" noChangeArrowheads="1"/>
          </p:cNvSpPr>
          <p:nvPr/>
        </p:nvSpPr>
        <p:spPr bwMode="auto">
          <a:xfrm>
            <a:off x="533400" y="0"/>
            <a:ext cx="807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tabLst>
                <a:tab pos="1524000" algn="l"/>
              </a:tabLst>
            </a:pPr>
            <a:r>
              <a:rPr lang="zh-TW" altLang="en-US" sz="4000" b="1">
                <a:solidFill>
                  <a:srgbClr val="008000"/>
                </a:solidFill>
                <a:ea typeface="華康中黑體" pitchFamily="49" charset="-120"/>
              </a:rPr>
              <a:t>臺灣地區愛滋病感染者危險因素</a:t>
            </a:r>
          </a:p>
          <a:p>
            <a:pPr marL="342900" indent="-342900" algn="ctr">
              <a:spcBef>
                <a:spcPct val="20000"/>
              </a:spcBef>
              <a:tabLst>
                <a:tab pos="1524000" algn="l"/>
              </a:tabLst>
            </a:pPr>
            <a:r>
              <a:rPr lang="zh-TW" altLang="en-US" sz="4000" b="1">
                <a:solidFill>
                  <a:srgbClr val="008000"/>
                </a:solidFill>
                <a:ea typeface="華康中黑體" pitchFamily="49" charset="-120"/>
              </a:rPr>
              <a:t>分布圖</a:t>
            </a:r>
            <a:r>
              <a:rPr lang="en-US" altLang="zh-TW" sz="3600" b="1">
                <a:solidFill>
                  <a:srgbClr val="008000"/>
                </a:solidFill>
                <a:ea typeface="華康中黑體" pitchFamily="49" charset="-120"/>
              </a:rPr>
              <a:t>〈</a:t>
            </a:r>
            <a:r>
              <a:rPr lang="en-US" altLang="en-US" sz="3600" b="1">
                <a:solidFill>
                  <a:srgbClr val="008000"/>
                </a:solidFill>
                <a:ea typeface="華康中黑體" pitchFamily="49" charset="-120"/>
              </a:rPr>
              <a:t>民國73年至92年12月31日</a:t>
            </a:r>
            <a:r>
              <a:rPr lang="en-US" altLang="zh-TW" sz="3600" b="1">
                <a:solidFill>
                  <a:srgbClr val="008000"/>
                </a:solidFill>
                <a:ea typeface="華康中黑體" pitchFamily="49" charset="-120"/>
              </a:rPr>
              <a:t>〉</a:t>
            </a:r>
            <a:endParaRPr lang="en-US" altLang="zh-TW" sz="4000" b="1">
              <a:solidFill>
                <a:srgbClr val="008000"/>
              </a:solidFill>
              <a:ea typeface="華康中黑體" pitchFamily="49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2" grpId="0" build="p" autoUpdateAnimBg="0"/>
      <p:bldP spid="19464" grpId="0" build="p" autoUpdateAnimBg="0"/>
      <p:bldP spid="19468" grpId="0" build="p" autoUpdateAnimBg="0"/>
      <p:bldP spid="19470" grpId="0" build="p" autoUpdateAnimBg="0"/>
      <p:bldP spid="19471" grpId="0" build="p" autoUpdateAnimBg="0"/>
      <p:bldP spid="194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/>
          </p:cNvSpPr>
          <p:nvPr/>
        </p:nvSpPr>
        <p:spPr bwMode="auto">
          <a:xfrm>
            <a:off x="381000" y="533400"/>
            <a:ext cx="8305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1524000" algn="l"/>
              </a:tabLst>
            </a:pPr>
            <a:r>
              <a:rPr lang="en-US" altLang="en-US" sz="4400" b="1">
                <a:solidFill>
                  <a:srgbClr val="0000FF"/>
                </a:solidFill>
                <a:ea typeface="華康中黑體" pitchFamily="49" charset="-120"/>
              </a:rPr>
              <a:t>（二）不會感染愛滋病的情況</a:t>
            </a:r>
            <a:endParaRPr lang="zh-TW" altLang="en-US" sz="4400" b="1">
              <a:solidFill>
                <a:srgbClr val="0000FF"/>
              </a:solidFill>
              <a:ea typeface="華康中黑體" pitchFamily="49" charset="-120"/>
            </a:endParaRPr>
          </a:p>
        </p:txBody>
      </p:sp>
      <p:sp>
        <p:nvSpPr>
          <p:cNvPr id="7171" name="Rectangle 3"/>
          <p:cNvSpPr>
            <a:spLocks noRot="1" noChangeArrowheads="1"/>
          </p:cNvSpPr>
          <p:nvPr/>
        </p:nvSpPr>
        <p:spPr bwMode="auto">
          <a:xfrm>
            <a:off x="609600" y="4114800"/>
            <a:ext cx="525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CC0000"/>
                </a:solidFill>
                <a:ea typeface="標楷體" pitchFamily="65" charset="-120"/>
              </a:rPr>
              <a:t>共用盥洗用器，如馬桶、水龍頭、毛巾</a:t>
            </a:r>
            <a:endParaRPr lang="en-US" altLang="en-US" sz="3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endParaRPr lang="en-US" altLang="zh-TW" sz="3800"/>
          </a:p>
        </p:txBody>
      </p:sp>
      <p:sp>
        <p:nvSpPr>
          <p:cNvPr id="7194" name="Rectangle 26"/>
          <p:cNvSpPr>
            <a:spLocks noRot="1" noChangeArrowheads="1"/>
          </p:cNvSpPr>
          <p:nvPr/>
        </p:nvSpPr>
        <p:spPr bwMode="auto">
          <a:xfrm>
            <a:off x="609600" y="1524000"/>
            <a:ext cx="8534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皮膚接觸、眼淚、汗水、唾液、共用馬桶、共處於游泳池、浴池中等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不會經由昆蟲叮咬而感染</a:t>
            </a:r>
            <a:endParaRPr lang="en-US" altLang="en-US" sz="3800"/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5410200" y="3897313"/>
          <a:ext cx="3429000" cy="265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PhotoImpact" r:id="rId4" imgW="1275429" imgH="987429" progId="PI3.Image">
                  <p:embed/>
                </p:oleObj>
              </mc:Choice>
              <mc:Fallback>
                <p:oleObj name="PhotoImpact" r:id="rId4" imgW="1275429" imgH="987429" progId="PI3.Image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97313"/>
                        <a:ext cx="3429000" cy="265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96" name="Group 28"/>
          <p:cNvGrpSpPr>
            <a:grpSpLocks/>
          </p:cNvGrpSpPr>
          <p:nvPr/>
        </p:nvGrpSpPr>
        <p:grpSpPr bwMode="auto">
          <a:xfrm>
            <a:off x="228600" y="228600"/>
            <a:ext cx="228600" cy="6400800"/>
            <a:chOff x="144" y="48"/>
            <a:chExt cx="144" cy="4032"/>
          </a:xfrm>
        </p:grpSpPr>
        <p:grpSp>
          <p:nvGrpSpPr>
            <p:cNvPr id="7197" name="Group 29"/>
            <p:cNvGrpSpPr>
              <a:grpSpLocks/>
            </p:cNvGrpSpPr>
            <p:nvPr/>
          </p:nvGrpSpPr>
          <p:grpSpPr bwMode="auto">
            <a:xfrm>
              <a:off x="144" y="48"/>
              <a:ext cx="144" cy="1248"/>
              <a:chOff x="144" y="48"/>
              <a:chExt cx="144" cy="1248"/>
            </a:xfrm>
          </p:grpSpPr>
          <p:sp>
            <p:nvSpPr>
              <p:cNvPr id="7198" name="Rectangle 30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199" name="Rectangle 31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0" name="Rectangle 32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1" name="Rectangle 33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2" name="Rectangle 34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203" name="Group 35"/>
            <p:cNvGrpSpPr>
              <a:grpSpLocks/>
            </p:cNvGrpSpPr>
            <p:nvPr/>
          </p:nvGrpSpPr>
          <p:grpSpPr bwMode="auto">
            <a:xfrm>
              <a:off x="144" y="1440"/>
              <a:ext cx="144" cy="1248"/>
              <a:chOff x="144" y="48"/>
              <a:chExt cx="144" cy="1248"/>
            </a:xfrm>
          </p:grpSpPr>
          <p:sp>
            <p:nvSpPr>
              <p:cNvPr id="7204" name="Rectangle 36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5" name="Rectangle 37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6" name="Rectangle 38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7" name="Rectangle 39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08" name="Rectangle 40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209" name="Group 41"/>
            <p:cNvGrpSpPr>
              <a:grpSpLocks/>
            </p:cNvGrpSpPr>
            <p:nvPr/>
          </p:nvGrpSpPr>
          <p:grpSpPr bwMode="auto">
            <a:xfrm>
              <a:off x="144" y="2832"/>
              <a:ext cx="144" cy="1248"/>
              <a:chOff x="144" y="48"/>
              <a:chExt cx="144" cy="1248"/>
            </a:xfrm>
          </p:grpSpPr>
          <p:sp>
            <p:nvSpPr>
              <p:cNvPr id="7210" name="Rectangle 42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11" name="Rectangle 43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12" name="Rectangle 44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13" name="Rectangle 45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214" name="Rectangle 46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  <p:bldP spid="719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50000">
              <a:schemeClr val="bg1"/>
            </a:gs>
            <a:gs pos="100000">
              <a:srgbClr val="CC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/>
          </p:cNvSpPr>
          <p:nvPr/>
        </p:nvSpPr>
        <p:spPr bwMode="auto">
          <a:xfrm>
            <a:off x="609600" y="533400"/>
            <a:ext cx="6019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008000"/>
                </a:solidFill>
                <a:ea typeface="標楷體" pitchFamily="65" charset="-120"/>
              </a:rPr>
              <a:t>擁抱、撫摸某人（身體沒傷口或不作體液交換</a:t>
            </a:r>
            <a:endParaRPr lang="zh-TW" altLang="en-US" sz="380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248400" y="228600"/>
          <a:ext cx="1909763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PhotoImpact" r:id="rId5" imgW="717441" imgH="1220416" progId="PI3.Image">
                  <p:embed/>
                </p:oleObj>
              </mc:Choice>
              <mc:Fallback>
                <p:oleObj name="PhotoImpact" r:id="rId5" imgW="717441" imgH="1220416" progId="PI3.Image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28600"/>
                        <a:ext cx="1909763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Rot="1" noChangeArrowheads="1"/>
          </p:cNvSpPr>
          <p:nvPr/>
        </p:nvSpPr>
        <p:spPr bwMode="auto">
          <a:xfrm>
            <a:off x="762000" y="5410200"/>
            <a:ext cx="381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共乘一部車子</a:t>
            </a:r>
            <a:endParaRPr lang="zh-TW" altLang="en-US" sz="3200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125538" y="2667000"/>
          <a:ext cx="2836862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PhotoImpact" r:id="rId7" imgW="1120000" imgH="1143002" progId="PI3.Image">
                  <p:embed/>
                </p:oleObj>
              </mc:Choice>
              <mc:Fallback>
                <p:oleObj name="PhotoImpact" r:id="rId7" imgW="1120000" imgH="1143002" progId="PI3.Image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2667000"/>
                        <a:ext cx="2836862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7"/>
          <p:cNvSpPr>
            <a:spLocks noRot="1" noChangeArrowheads="1"/>
          </p:cNvSpPr>
          <p:nvPr/>
        </p:nvSpPr>
        <p:spPr bwMode="auto">
          <a:xfrm>
            <a:off x="4572000" y="29718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tabLst>
                <a:tab pos="1524000" algn="l"/>
              </a:tabLst>
            </a:pPr>
            <a:r>
              <a:rPr lang="en-US" altLang="en-US" sz="4000" b="1">
                <a:solidFill>
                  <a:srgbClr val="990099"/>
                </a:solidFill>
                <a:ea typeface="標楷體" pitchFamily="65" charset="-120"/>
              </a:rPr>
              <a:t>共用電話、文具</a:t>
            </a:r>
            <a:endParaRPr lang="zh-TW" altLang="en-US" sz="3200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5257800" y="3657600"/>
          <a:ext cx="24765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PhotoImpact" r:id="rId9" imgW="836678" imgH="1055866" progId="PI3.Image">
                  <p:embed/>
                </p:oleObj>
              </mc:Choice>
              <mc:Fallback>
                <p:oleObj name="PhotoImpact" r:id="rId9" imgW="836678" imgH="1055866" progId="PI3.Image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657600"/>
                        <a:ext cx="24765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5" name="Group 11"/>
          <p:cNvGrpSpPr>
            <a:grpSpLocks/>
          </p:cNvGrpSpPr>
          <p:nvPr/>
        </p:nvGrpSpPr>
        <p:grpSpPr bwMode="auto">
          <a:xfrm>
            <a:off x="228600" y="228600"/>
            <a:ext cx="228600" cy="6400800"/>
            <a:chOff x="144" y="48"/>
            <a:chExt cx="144" cy="4032"/>
          </a:xfrm>
        </p:grpSpPr>
        <p:grpSp>
          <p:nvGrpSpPr>
            <p:cNvPr id="16396" name="Group 12"/>
            <p:cNvGrpSpPr>
              <a:grpSpLocks/>
            </p:cNvGrpSpPr>
            <p:nvPr/>
          </p:nvGrpSpPr>
          <p:grpSpPr bwMode="auto">
            <a:xfrm>
              <a:off x="144" y="48"/>
              <a:ext cx="144" cy="1248"/>
              <a:chOff x="144" y="48"/>
              <a:chExt cx="144" cy="1248"/>
            </a:xfrm>
          </p:grpSpPr>
          <p:sp>
            <p:nvSpPr>
              <p:cNvPr id="16397" name="Rectangle 13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398" name="Rectangle 14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399" name="Rectangle 15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0" name="Rectangle 16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1" name="Rectangle 17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402" name="Group 18"/>
            <p:cNvGrpSpPr>
              <a:grpSpLocks/>
            </p:cNvGrpSpPr>
            <p:nvPr/>
          </p:nvGrpSpPr>
          <p:grpSpPr bwMode="auto">
            <a:xfrm>
              <a:off x="144" y="1440"/>
              <a:ext cx="144" cy="1248"/>
              <a:chOff x="144" y="48"/>
              <a:chExt cx="144" cy="1248"/>
            </a:xfrm>
          </p:grpSpPr>
          <p:sp>
            <p:nvSpPr>
              <p:cNvPr id="16403" name="Rectangle 19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4" name="Rectangle 20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5" name="Rectangle 21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6" name="Rectangle 22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7" name="Rectangle 23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408" name="Group 24"/>
            <p:cNvGrpSpPr>
              <a:grpSpLocks/>
            </p:cNvGrpSpPr>
            <p:nvPr/>
          </p:nvGrpSpPr>
          <p:grpSpPr bwMode="auto">
            <a:xfrm>
              <a:off x="144" y="2832"/>
              <a:ext cx="144" cy="1248"/>
              <a:chOff x="144" y="48"/>
              <a:chExt cx="144" cy="1248"/>
            </a:xfrm>
          </p:grpSpPr>
          <p:sp>
            <p:nvSpPr>
              <p:cNvPr id="16409" name="Rectangle 25"/>
              <p:cNvSpPr>
                <a:spLocks noChangeArrowheads="1"/>
              </p:cNvSpPr>
              <p:nvPr/>
            </p:nvSpPr>
            <p:spPr bwMode="auto">
              <a:xfrm>
                <a:off x="144" y="336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10" name="Rectangle 26"/>
              <p:cNvSpPr>
                <a:spLocks noChangeArrowheads="1"/>
              </p:cNvSpPr>
              <p:nvPr/>
            </p:nvSpPr>
            <p:spPr bwMode="auto">
              <a:xfrm>
                <a:off x="144" y="48"/>
                <a:ext cx="144" cy="144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11" name="Rectangle 27"/>
              <p:cNvSpPr>
                <a:spLocks noChangeArrowheads="1"/>
              </p:cNvSpPr>
              <p:nvPr/>
            </p:nvSpPr>
            <p:spPr bwMode="auto">
              <a:xfrm>
                <a:off x="144" y="624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12" name="Rectangle 28"/>
              <p:cNvSpPr>
                <a:spLocks noChangeArrowheads="1"/>
              </p:cNvSpPr>
              <p:nvPr/>
            </p:nvSpPr>
            <p:spPr bwMode="auto">
              <a:xfrm>
                <a:off x="144" y="912"/>
                <a:ext cx="144" cy="14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13" name="Rectangle 29"/>
              <p:cNvSpPr>
                <a:spLocks noChangeArrowheads="1"/>
              </p:cNvSpPr>
              <p:nvPr/>
            </p:nvSpPr>
            <p:spPr bwMode="auto">
              <a:xfrm>
                <a:off x="144" y="11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  <p:bldP spid="16391" grpId="0" autoUpdateAnimBg="0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400</Words>
  <Application>Microsoft Office PowerPoint</Application>
  <PresentationFormat>如螢幕大小 (4:3)</PresentationFormat>
  <Paragraphs>95</Paragraphs>
  <Slides>17</Slides>
  <Notes>0</Notes>
  <HiddenSlides>0</HiddenSlides>
  <MMClips>1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17</vt:i4>
      </vt:variant>
    </vt:vector>
  </HeadingPairs>
  <TitlesOfParts>
    <vt:vector size="21" baseType="lpstr">
      <vt:lpstr>Office 佈景主題</vt:lpstr>
      <vt:lpstr>Clip</vt:lpstr>
      <vt:lpstr>Chart</vt:lpstr>
      <vt:lpstr>PhotoImpact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user</dc:creator>
  <cp:lastModifiedBy>USER</cp:lastModifiedBy>
  <cp:revision>32</cp:revision>
  <dcterms:created xsi:type="dcterms:W3CDTF">2004-01-13T08:03:47Z</dcterms:created>
  <dcterms:modified xsi:type="dcterms:W3CDTF">2016-02-02T02:22:58Z</dcterms:modified>
</cp:coreProperties>
</file>